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304" r:id="rId2"/>
    <p:sldId id="306" r:id="rId3"/>
    <p:sldId id="310" r:id="rId4"/>
    <p:sldId id="361" r:id="rId5"/>
    <p:sldId id="311" r:id="rId6"/>
    <p:sldId id="352" r:id="rId7"/>
    <p:sldId id="312" r:id="rId8"/>
    <p:sldId id="313" r:id="rId9"/>
    <p:sldId id="314" r:id="rId10"/>
    <p:sldId id="334" r:id="rId11"/>
    <p:sldId id="360" r:id="rId12"/>
    <p:sldId id="364" r:id="rId13"/>
    <p:sldId id="362" r:id="rId14"/>
    <p:sldId id="365" r:id="rId15"/>
    <p:sldId id="316" r:id="rId16"/>
    <p:sldId id="350" r:id="rId17"/>
    <p:sldId id="356" r:id="rId18"/>
    <p:sldId id="300" r:id="rId19"/>
    <p:sldId id="302"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526" autoAdjust="0"/>
  </p:normalViewPr>
  <p:slideViewPr>
    <p:cSldViewPr>
      <p:cViewPr varScale="1">
        <p:scale>
          <a:sx n="84" d="100"/>
          <a:sy n="84" d="100"/>
        </p:scale>
        <p:origin x="869" y="77"/>
      </p:cViewPr>
      <p:guideLst>
        <p:guide orient="horz" pos="2160"/>
        <p:guide pos="2880"/>
      </p:guideLst>
    </p:cSldViewPr>
  </p:slideViewPr>
  <p:outlineViewPr>
    <p:cViewPr>
      <p:scale>
        <a:sx n="33" d="100"/>
        <a:sy n="33" d="100"/>
      </p:scale>
      <p:origin x="0" y="11808"/>
    </p:cViewPr>
  </p:outlineViewPr>
  <p:notesTextViewPr>
    <p:cViewPr>
      <p:scale>
        <a:sx n="1" d="1"/>
        <a:sy n="1" d="1"/>
      </p:scale>
      <p:origin x="0" y="0"/>
    </p:cViewPr>
  </p:notesTextViewPr>
  <p:sorterViewPr>
    <p:cViewPr>
      <p:scale>
        <a:sx n="130" d="100"/>
        <a:sy n="130" d="100"/>
      </p:scale>
      <p:origin x="0" y="941"/>
    </p:cViewPr>
  </p:sorterViewPr>
  <p:notesViewPr>
    <p:cSldViewPr>
      <p:cViewPr varScale="1">
        <p:scale>
          <a:sx n="67" d="100"/>
          <a:sy n="67" d="100"/>
        </p:scale>
        <p:origin x="-3168" y="-8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EC2A29B-D679-4808-BC92-F58B4E65DC44}" type="datetimeFigureOut">
              <a:rPr lang="en-US" smtClean="0"/>
              <a:t>12/16/2016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B48403E-8466-42AD-941D-4785A7347FBC}" type="slidenum">
              <a:rPr lang="en-US" smtClean="0"/>
              <a:t>‹#›</a:t>
            </a:fld>
            <a:endParaRPr lang="en-US"/>
          </a:p>
        </p:txBody>
      </p:sp>
    </p:spTree>
    <p:extLst>
      <p:ext uri="{BB962C8B-B14F-4D97-AF65-F5344CB8AC3E}">
        <p14:creationId xmlns:p14="http://schemas.microsoft.com/office/powerpoint/2010/main" val="3395024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63970F-699D-4280-AD49-0CE14F7AA3D7}" type="datetimeFigureOut">
              <a:rPr lang="en-US" smtClean="0"/>
              <a:t>12/16/2016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FCC606-DF65-4179-92A3-01F1EEB65415}" type="slidenum">
              <a:rPr lang="en-US" smtClean="0"/>
              <a:t>‹#›</a:t>
            </a:fld>
            <a:endParaRPr lang="en-US"/>
          </a:p>
        </p:txBody>
      </p:sp>
    </p:spTree>
    <p:extLst>
      <p:ext uri="{BB962C8B-B14F-4D97-AF65-F5344CB8AC3E}">
        <p14:creationId xmlns:p14="http://schemas.microsoft.com/office/powerpoint/2010/main" val="18283625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FCC606-DF65-4179-92A3-01F1EEB65415}" type="slidenum">
              <a:rPr lang="en-US" smtClean="0"/>
              <a:t>1</a:t>
            </a:fld>
            <a:endParaRPr lang="en-US"/>
          </a:p>
        </p:txBody>
      </p:sp>
    </p:spTree>
    <p:extLst>
      <p:ext uri="{BB962C8B-B14F-4D97-AF65-F5344CB8AC3E}">
        <p14:creationId xmlns:p14="http://schemas.microsoft.com/office/powerpoint/2010/main" val="274746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D6B1EFB-13E8-41B1-B9B5-34B44E760B9B}" type="datetimeFigureOut">
              <a:rPr lang="en-US" smtClean="0"/>
              <a:t>12/16/2016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D73275-CC54-4BD1-A6DE-C446D79E2868}" type="slidenum">
              <a:rPr lang="en-US" smtClean="0"/>
              <a:t>‹#›</a:t>
            </a:fld>
            <a:endParaRPr lang="en-US"/>
          </a:p>
        </p:txBody>
      </p:sp>
    </p:spTree>
    <p:extLst>
      <p:ext uri="{BB962C8B-B14F-4D97-AF65-F5344CB8AC3E}">
        <p14:creationId xmlns:p14="http://schemas.microsoft.com/office/powerpoint/2010/main" val="2605363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6B1EFB-13E8-41B1-B9B5-34B44E760B9B}" type="datetimeFigureOut">
              <a:rPr lang="en-US" smtClean="0"/>
              <a:t>12/16/2016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D73275-CC54-4BD1-A6DE-C446D79E2868}" type="slidenum">
              <a:rPr lang="en-US" smtClean="0"/>
              <a:t>‹#›</a:t>
            </a:fld>
            <a:endParaRPr lang="en-US"/>
          </a:p>
        </p:txBody>
      </p:sp>
    </p:spTree>
    <p:extLst>
      <p:ext uri="{BB962C8B-B14F-4D97-AF65-F5344CB8AC3E}">
        <p14:creationId xmlns:p14="http://schemas.microsoft.com/office/powerpoint/2010/main" val="23162447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6B1EFB-13E8-41B1-B9B5-34B44E760B9B}" type="datetimeFigureOut">
              <a:rPr lang="en-US" smtClean="0"/>
              <a:t>12/16/2016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D73275-CC54-4BD1-A6DE-C446D79E2868}" type="slidenum">
              <a:rPr lang="en-US" smtClean="0"/>
              <a:t>‹#›</a:t>
            </a:fld>
            <a:endParaRPr lang="en-US"/>
          </a:p>
        </p:txBody>
      </p:sp>
    </p:spTree>
    <p:extLst>
      <p:ext uri="{BB962C8B-B14F-4D97-AF65-F5344CB8AC3E}">
        <p14:creationId xmlns:p14="http://schemas.microsoft.com/office/powerpoint/2010/main" val="6037224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6B1EFB-13E8-41B1-B9B5-34B44E760B9B}" type="datetimeFigureOut">
              <a:rPr lang="en-US" smtClean="0"/>
              <a:t>12/16/2016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D73275-CC54-4BD1-A6DE-C446D79E2868}" type="slidenum">
              <a:rPr lang="en-US" smtClean="0"/>
              <a:t>‹#›</a:t>
            </a:fld>
            <a:endParaRPr lang="en-US"/>
          </a:p>
        </p:txBody>
      </p:sp>
    </p:spTree>
    <p:extLst>
      <p:ext uri="{BB962C8B-B14F-4D97-AF65-F5344CB8AC3E}">
        <p14:creationId xmlns:p14="http://schemas.microsoft.com/office/powerpoint/2010/main" val="20366981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6B1EFB-13E8-41B1-B9B5-34B44E760B9B}" type="datetimeFigureOut">
              <a:rPr lang="en-US" smtClean="0"/>
              <a:t>12/16/2016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D73275-CC54-4BD1-A6DE-C446D79E2868}" type="slidenum">
              <a:rPr lang="en-US" smtClean="0"/>
              <a:t>‹#›</a:t>
            </a:fld>
            <a:endParaRPr lang="en-US"/>
          </a:p>
        </p:txBody>
      </p:sp>
    </p:spTree>
    <p:extLst>
      <p:ext uri="{BB962C8B-B14F-4D97-AF65-F5344CB8AC3E}">
        <p14:creationId xmlns:p14="http://schemas.microsoft.com/office/powerpoint/2010/main" val="39649198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D6B1EFB-13E8-41B1-B9B5-34B44E760B9B}" type="datetimeFigureOut">
              <a:rPr lang="en-US" smtClean="0"/>
              <a:t>12/16/2016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D73275-CC54-4BD1-A6DE-C446D79E2868}" type="slidenum">
              <a:rPr lang="en-US" smtClean="0"/>
              <a:t>‹#›</a:t>
            </a:fld>
            <a:endParaRPr lang="en-US"/>
          </a:p>
        </p:txBody>
      </p:sp>
    </p:spTree>
    <p:extLst>
      <p:ext uri="{BB962C8B-B14F-4D97-AF65-F5344CB8AC3E}">
        <p14:creationId xmlns:p14="http://schemas.microsoft.com/office/powerpoint/2010/main" val="19791715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D6B1EFB-13E8-41B1-B9B5-34B44E760B9B}" type="datetimeFigureOut">
              <a:rPr lang="en-US" smtClean="0"/>
              <a:t>12/16/2016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D73275-CC54-4BD1-A6DE-C446D79E2868}" type="slidenum">
              <a:rPr lang="en-US" smtClean="0"/>
              <a:t>‹#›</a:t>
            </a:fld>
            <a:endParaRPr lang="en-US"/>
          </a:p>
        </p:txBody>
      </p:sp>
    </p:spTree>
    <p:extLst>
      <p:ext uri="{BB962C8B-B14F-4D97-AF65-F5344CB8AC3E}">
        <p14:creationId xmlns:p14="http://schemas.microsoft.com/office/powerpoint/2010/main" val="15092352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D6B1EFB-13E8-41B1-B9B5-34B44E760B9B}" type="datetimeFigureOut">
              <a:rPr lang="en-US" smtClean="0"/>
              <a:t>12/16/2016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D73275-CC54-4BD1-A6DE-C446D79E2868}" type="slidenum">
              <a:rPr lang="en-US" smtClean="0"/>
              <a:t>‹#›</a:t>
            </a:fld>
            <a:endParaRPr lang="en-US"/>
          </a:p>
        </p:txBody>
      </p:sp>
    </p:spTree>
    <p:extLst>
      <p:ext uri="{BB962C8B-B14F-4D97-AF65-F5344CB8AC3E}">
        <p14:creationId xmlns:p14="http://schemas.microsoft.com/office/powerpoint/2010/main" val="17892523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6B1EFB-13E8-41B1-B9B5-34B44E760B9B}" type="datetimeFigureOut">
              <a:rPr lang="en-US" smtClean="0"/>
              <a:t>12/16/2016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D73275-CC54-4BD1-A6DE-C446D79E2868}" type="slidenum">
              <a:rPr lang="en-US" smtClean="0"/>
              <a:t>‹#›</a:t>
            </a:fld>
            <a:endParaRPr lang="en-US"/>
          </a:p>
        </p:txBody>
      </p:sp>
    </p:spTree>
    <p:extLst>
      <p:ext uri="{BB962C8B-B14F-4D97-AF65-F5344CB8AC3E}">
        <p14:creationId xmlns:p14="http://schemas.microsoft.com/office/powerpoint/2010/main" val="31643976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6B1EFB-13E8-41B1-B9B5-34B44E760B9B}" type="datetimeFigureOut">
              <a:rPr lang="en-US" smtClean="0"/>
              <a:t>12/16/2016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D73275-CC54-4BD1-A6DE-C446D79E2868}" type="slidenum">
              <a:rPr lang="en-US" smtClean="0"/>
              <a:t>‹#›</a:t>
            </a:fld>
            <a:endParaRPr lang="en-US"/>
          </a:p>
        </p:txBody>
      </p:sp>
    </p:spTree>
    <p:extLst>
      <p:ext uri="{BB962C8B-B14F-4D97-AF65-F5344CB8AC3E}">
        <p14:creationId xmlns:p14="http://schemas.microsoft.com/office/powerpoint/2010/main" val="23246241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6B1EFB-13E8-41B1-B9B5-34B44E760B9B}" type="datetimeFigureOut">
              <a:rPr lang="en-US" smtClean="0"/>
              <a:t>12/16/2016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D73275-CC54-4BD1-A6DE-C446D79E2868}" type="slidenum">
              <a:rPr lang="en-US" smtClean="0"/>
              <a:t>‹#›</a:t>
            </a:fld>
            <a:endParaRPr lang="en-US"/>
          </a:p>
        </p:txBody>
      </p:sp>
    </p:spTree>
    <p:extLst>
      <p:ext uri="{BB962C8B-B14F-4D97-AF65-F5344CB8AC3E}">
        <p14:creationId xmlns:p14="http://schemas.microsoft.com/office/powerpoint/2010/main" val="3319667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6B1EFB-13E8-41B1-B9B5-34B44E760B9B}" type="datetimeFigureOut">
              <a:rPr lang="en-US" smtClean="0"/>
              <a:t>12/16/2016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D73275-CC54-4BD1-A6DE-C446D79E2868}" type="slidenum">
              <a:rPr lang="en-US" smtClean="0"/>
              <a:t>‹#›</a:t>
            </a:fld>
            <a:endParaRPr lang="en-US"/>
          </a:p>
        </p:txBody>
      </p:sp>
    </p:spTree>
    <p:extLst>
      <p:ext uri="{BB962C8B-B14F-4D97-AF65-F5344CB8AC3E}">
        <p14:creationId xmlns:p14="http://schemas.microsoft.com/office/powerpoint/2010/main" val="36361364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 Id="rId9" Type="http://schemas.openxmlformats.org/officeDocument/2006/relationships/image" Target="../media/image14.jpeg"/></Relationships>
</file>

<file path=ppt/slides/_rels/slide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1676400"/>
            <a:ext cx="6400800" cy="4267199"/>
          </a:xfrm>
          <a:ln/>
        </p:spPr>
        <p:style>
          <a:lnRef idx="1">
            <a:schemeClr val="accent3"/>
          </a:lnRef>
          <a:fillRef idx="2">
            <a:schemeClr val="accent3"/>
          </a:fillRef>
          <a:effectRef idx="1">
            <a:schemeClr val="accent3"/>
          </a:effectRef>
          <a:fontRef idx="minor">
            <a:schemeClr val="dk1"/>
          </a:fontRef>
        </p:style>
        <p:txBody>
          <a:bodyPr>
            <a:noAutofit/>
          </a:bodyPr>
          <a:lstStyle/>
          <a:p>
            <a:pPr>
              <a:spcBef>
                <a:spcPct val="0"/>
              </a:spcBef>
            </a:pPr>
            <a:endParaRPr lang="en-US" sz="4400" dirty="0" smtClean="0">
              <a:solidFill>
                <a:schemeClr val="accent2">
                  <a:lumMod val="75000"/>
                </a:schemeClr>
              </a:solidFill>
              <a:latin typeface="Bernard MT Condensed" pitchFamily="18" charset="0"/>
              <a:ea typeface="+mj-ea"/>
              <a:cs typeface="+mj-cs"/>
            </a:endParaRPr>
          </a:p>
          <a:p>
            <a:pPr>
              <a:spcBef>
                <a:spcPct val="0"/>
              </a:spcBef>
            </a:pPr>
            <a:r>
              <a:rPr lang="en-US" sz="4400" dirty="0" smtClean="0">
                <a:solidFill>
                  <a:schemeClr val="accent2">
                    <a:lumMod val="75000"/>
                  </a:schemeClr>
                </a:solidFill>
                <a:latin typeface="Bernard MT Condensed" pitchFamily="18" charset="0"/>
                <a:ea typeface="+mj-ea"/>
                <a:cs typeface="+mj-cs"/>
              </a:rPr>
              <a:t>ELECTRONIC – GOVERNMENT PROCUREMENT SYSTEM</a:t>
            </a:r>
          </a:p>
          <a:p>
            <a:pPr>
              <a:spcBef>
                <a:spcPct val="0"/>
              </a:spcBef>
            </a:pPr>
            <a:r>
              <a:rPr lang="en-US" sz="4400" dirty="0" smtClean="0">
                <a:solidFill>
                  <a:schemeClr val="accent2">
                    <a:lumMod val="75000"/>
                  </a:schemeClr>
                </a:solidFill>
                <a:latin typeface="Bernard MT Condensed" pitchFamily="18" charset="0"/>
                <a:ea typeface="+mj-ea"/>
                <a:cs typeface="+mj-cs"/>
              </a:rPr>
              <a:t>(E-GP)</a:t>
            </a:r>
          </a:p>
          <a:p>
            <a:pPr>
              <a:spcBef>
                <a:spcPct val="0"/>
              </a:spcBef>
            </a:pPr>
            <a:endParaRPr lang="en-US" sz="4400" dirty="0" smtClean="0">
              <a:solidFill>
                <a:schemeClr val="accent2">
                  <a:lumMod val="75000"/>
                </a:schemeClr>
              </a:solidFill>
              <a:latin typeface="Bernard MT Condensed" pitchFamily="18" charset="0"/>
              <a:ea typeface="+mj-ea"/>
              <a:cs typeface="+mj-cs"/>
            </a:endParaRPr>
          </a:p>
          <a:p>
            <a:pPr>
              <a:spcBef>
                <a:spcPct val="0"/>
              </a:spcBef>
            </a:pPr>
            <a:endParaRPr lang="en-US" sz="5400" dirty="0">
              <a:solidFill>
                <a:schemeClr val="accent2">
                  <a:lumMod val="75000"/>
                </a:schemeClr>
              </a:solidFill>
              <a:latin typeface="Bernard MT Condensed" pitchFamily="18" charset="0"/>
              <a:ea typeface="+mj-ea"/>
              <a:cs typeface="+mj-cs"/>
            </a:endParaRPr>
          </a:p>
        </p:txBody>
      </p:sp>
      <p:pic>
        <p:nvPicPr>
          <p:cNvPr id="4" name="Picture 5" descr="ZPPA Logo (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4313" y="6143625"/>
            <a:ext cx="990600" cy="40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descr="ZPPA Logo (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59280" y="228600"/>
            <a:ext cx="5183768" cy="2069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346595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60000"/>
              <a:lumOff val="40000"/>
            </a:schemeClr>
          </a:solidFill>
          <a:ln>
            <a:solidFill>
              <a:schemeClr val="accent1"/>
            </a:solidFill>
          </a:ln>
        </p:spPr>
        <p:txBody>
          <a:bodyPr>
            <a:normAutofit/>
          </a:bodyPr>
          <a:lstStyle/>
          <a:p>
            <a:r>
              <a:rPr lang="en-US" sz="4200" dirty="0" smtClean="0">
                <a:latin typeface="Bernard MT Condensed" pitchFamily="18" charset="0"/>
              </a:rPr>
              <a:t>Benefits of E-GP to ZPPA</a:t>
            </a:r>
            <a:endParaRPr lang="en-US" sz="4200" dirty="0">
              <a:latin typeface="Bernard MT Condensed" pitchFamily="18" charset="0"/>
            </a:endParaRPr>
          </a:p>
        </p:txBody>
      </p:sp>
      <p:sp>
        <p:nvSpPr>
          <p:cNvPr id="3" name="Content Placeholder 2"/>
          <p:cNvSpPr>
            <a:spLocks noGrp="1"/>
          </p:cNvSpPr>
          <p:nvPr>
            <p:ph idx="1"/>
          </p:nvPr>
        </p:nvSpPr>
        <p:spPr>
          <a:ln/>
        </p:spPr>
        <p:style>
          <a:lnRef idx="1">
            <a:schemeClr val="accent3"/>
          </a:lnRef>
          <a:fillRef idx="2">
            <a:schemeClr val="accent3"/>
          </a:fillRef>
          <a:effectRef idx="1">
            <a:schemeClr val="accent3"/>
          </a:effectRef>
          <a:fontRef idx="minor">
            <a:schemeClr val="dk1"/>
          </a:fontRef>
        </p:style>
        <p:txBody>
          <a:bodyPr>
            <a:normAutofit/>
          </a:bodyPr>
          <a:lstStyle/>
          <a:p>
            <a:r>
              <a:rPr lang="en-US" sz="2800" dirty="0" smtClean="0"/>
              <a:t>Makes </a:t>
            </a:r>
            <a:r>
              <a:rPr lang="en-US" sz="2800" dirty="0"/>
              <a:t>it easier for ZPPA to Monitor compliance</a:t>
            </a:r>
          </a:p>
          <a:p>
            <a:r>
              <a:rPr lang="en-US" sz="2800" dirty="0"/>
              <a:t>Allows integration with other stakeholders’ </a:t>
            </a:r>
            <a:r>
              <a:rPr lang="en-US" sz="2800" dirty="0" smtClean="0"/>
              <a:t>systems</a:t>
            </a:r>
          </a:p>
          <a:p>
            <a:r>
              <a:rPr lang="en-US" sz="2800" dirty="0"/>
              <a:t>Makes it easier </a:t>
            </a:r>
            <a:r>
              <a:rPr lang="en-US" sz="2800" dirty="0" smtClean="0"/>
              <a:t>for ZPPA t</a:t>
            </a:r>
            <a:r>
              <a:rPr lang="en-US" sz="2800" b="1" dirty="0" smtClean="0"/>
              <a:t>o </a:t>
            </a:r>
            <a:r>
              <a:rPr lang="en-US" sz="2800" b="1" dirty="0"/>
              <a:t>improve public procurement processes</a:t>
            </a:r>
            <a:endParaRPr lang="en-US" sz="2800" dirty="0"/>
          </a:p>
          <a:p>
            <a:r>
              <a:rPr lang="en-US" sz="2800" dirty="0" smtClean="0"/>
              <a:t>Easy </a:t>
            </a:r>
            <a:r>
              <a:rPr lang="en-US" sz="2800" dirty="0"/>
              <a:t>generation and sharing of management </a:t>
            </a:r>
            <a:r>
              <a:rPr lang="en-US" sz="2800" dirty="0" smtClean="0"/>
              <a:t>reports</a:t>
            </a:r>
          </a:p>
          <a:p>
            <a:pPr marL="342900" lvl="1" indent="-342900">
              <a:buFont typeface="Arial" pitchFamily="34" charset="0"/>
              <a:buChar char="•"/>
            </a:pPr>
            <a:r>
              <a:rPr lang="en-US" sz="2700" dirty="0"/>
              <a:t>Provides an effective audit trail.</a:t>
            </a:r>
          </a:p>
          <a:p>
            <a:pPr marL="0" indent="0">
              <a:buNone/>
            </a:pPr>
            <a:endParaRPr lang="en-US" sz="2800" dirty="0">
              <a:latin typeface="Cambria" pitchFamily="18" charset="0"/>
            </a:endParaRPr>
          </a:p>
          <a:p>
            <a:pPr marL="0" indent="0">
              <a:buNone/>
            </a:pPr>
            <a:endParaRPr lang="en-US" dirty="0"/>
          </a:p>
        </p:txBody>
      </p:sp>
      <p:pic>
        <p:nvPicPr>
          <p:cNvPr id="4" name="Picture 5" descr="ZPPA Logo (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313" y="6143625"/>
            <a:ext cx="990600" cy="40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449096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a:solidFill>
            <a:schemeClr val="accent3">
              <a:lumMod val="60000"/>
              <a:lumOff val="40000"/>
            </a:schemeClr>
          </a:solidFill>
          <a:ln>
            <a:solidFill>
              <a:schemeClr val="accent1"/>
            </a:solidFill>
          </a:ln>
        </p:spPr>
        <p:txBody>
          <a:bodyPr>
            <a:normAutofit/>
          </a:bodyPr>
          <a:lstStyle/>
          <a:p>
            <a:r>
              <a:rPr lang="en-US" sz="4100" dirty="0" smtClean="0">
                <a:latin typeface="Bernard MT Condensed" pitchFamily="18" charset="0"/>
              </a:rPr>
              <a:t>Benefits of E-GP to Government</a:t>
            </a:r>
            <a:endParaRPr lang="en-US" sz="4100" dirty="0">
              <a:latin typeface="Bernard MT Condensed" pitchFamily="18" charset="0"/>
            </a:endParaRPr>
          </a:p>
        </p:txBody>
      </p:sp>
      <p:sp>
        <p:nvSpPr>
          <p:cNvPr id="3" name="Content Placeholder 2"/>
          <p:cNvSpPr>
            <a:spLocks noGrp="1"/>
          </p:cNvSpPr>
          <p:nvPr>
            <p:ph idx="1"/>
          </p:nvPr>
        </p:nvSpPr>
        <p:spPr>
          <a:xfrm>
            <a:off x="457200" y="1143000"/>
            <a:ext cx="8229600" cy="5334000"/>
          </a:xfrm>
          <a:ln/>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r>
              <a:rPr lang="en-US" altLang="en-US" sz="3300" dirty="0"/>
              <a:t>Value for money because of demand aggregation, use of framework agreements.</a:t>
            </a:r>
          </a:p>
          <a:p>
            <a:r>
              <a:rPr lang="en-US" altLang="en-US" sz="3300" dirty="0"/>
              <a:t>Enhanced citizen trust in government, because of transparency in procurement through the publication of public information in each stage of </a:t>
            </a:r>
            <a:r>
              <a:rPr lang="en-US" altLang="en-US" sz="3300" dirty="0" smtClean="0"/>
              <a:t>procurement.</a:t>
            </a:r>
            <a:endParaRPr lang="en-US" altLang="en-US" sz="3300" dirty="0"/>
          </a:p>
          <a:p>
            <a:r>
              <a:rPr lang="en-US" altLang="en-US" sz="3300" dirty="0"/>
              <a:t>Reduction in procurement cycle to meet development agenda on time.</a:t>
            </a:r>
          </a:p>
          <a:p>
            <a:r>
              <a:rPr lang="en-US" altLang="en-US" sz="3300" dirty="0"/>
              <a:t>Reduction in corruption and malpractices</a:t>
            </a:r>
          </a:p>
          <a:p>
            <a:pPr lvl="1"/>
            <a:r>
              <a:rPr lang="en-US" altLang="en-US" sz="3300" dirty="0"/>
              <a:t>reduction in face-to-face transactions</a:t>
            </a:r>
          </a:p>
          <a:p>
            <a:pPr lvl="1"/>
            <a:r>
              <a:rPr lang="en-US" altLang="en-US" sz="3300" dirty="0"/>
              <a:t>anonymity of the bidders until bid </a:t>
            </a:r>
            <a:r>
              <a:rPr lang="en-US" altLang="en-US" sz="3300" dirty="0" smtClean="0"/>
              <a:t>opening</a:t>
            </a:r>
            <a:r>
              <a:rPr lang="en-US" altLang="en-US" sz="3300" dirty="0"/>
              <a:t> </a:t>
            </a:r>
          </a:p>
          <a:p>
            <a:r>
              <a:rPr lang="en-US" altLang="en-US" sz="3300" dirty="0"/>
              <a:t>Efficient monitoring of contracts through e-contract management </a:t>
            </a:r>
            <a:r>
              <a:rPr lang="en-US" altLang="en-US" sz="3300" dirty="0" smtClean="0"/>
              <a:t>system.</a:t>
            </a:r>
            <a:endParaRPr lang="en-US" altLang="en-US" sz="3300" dirty="0"/>
          </a:p>
          <a:p>
            <a:r>
              <a:rPr lang="en-US" altLang="en-US" sz="3300" dirty="0"/>
              <a:t>Data availability to Government for better planning of </a:t>
            </a:r>
            <a:r>
              <a:rPr lang="en-US" altLang="en-US" sz="3300" dirty="0" smtClean="0"/>
              <a:t>procurement.</a:t>
            </a:r>
            <a:endParaRPr lang="en-US" altLang="en-US" sz="2400" dirty="0"/>
          </a:p>
          <a:p>
            <a:endParaRPr lang="en-US" altLang="en-US" sz="2800" dirty="0"/>
          </a:p>
          <a:p>
            <a:pPr marL="0" indent="0">
              <a:buNone/>
            </a:pPr>
            <a:endParaRPr lang="en-US" sz="2800" dirty="0">
              <a:latin typeface="Cambria" pitchFamily="18" charset="0"/>
            </a:endParaRPr>
          </a:p>
          <a:p>
            <a:pPr marL="0" indent="0">
              <a:buNone/>
            </a:pPr>
            <a:endParaRPr lang="en-US" dirty="0"/>
          </a:p>
        </p:txBody>
      </p:sp>
      <p:pic>
        <p:nvPicPr>
          <p:cNvPr id="4" name="Picture 5" descr="ZPPA Logo (JPE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0529" y="6518664"/>
            <a:ext cx="823913" cy="339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071383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529" y="152400"/>
            <a:ext cx="8229600" cy="639762"/>
          </a:xfrm>
          <a:solidFill>
            <a:schemeClr val="accent3">
              <a:lumMod val="60000"/>
              <a:lumOff val="40000"/>
            </a:schemeClr>
          </a:solidFill>
          <a:ln>
            <a:solidFill>
              <a:schemeClr val="accent1"/>
            </a:solidFill>
          </a:ln>
        </p:spPr>
        <p:txBody>
          <a:bodyPr>
            <a:noAutofit/>
          </a:bodyPr>
          <a:lstStyle/>
          <a:p>
            <a:r>
              <a:rPr lang="en-US" sz="3700" dirty="0" smtClean="0">
                <a:latin typeface="Bernard MT Condensed" pitchFamily="18" charset="0"/>
              </a:rPr>
              <a:t>E-GP Modules</a:t>
            </a:r>
            <a:endParaRPr lang="en-US" sz="3700" dirty="0">
              <a:latin typeface="Bernard MT Condensed" pitchFamily="18" charset="0"/>
            </a:endParaRPr>
          </a:p>
        </p:txBody>
      </p:sp>
      <p:sp>
        <p:nvSpPr>
          <p:cNvPr id="3" name="Content Placeholder 2"/>
          <p:cNvSpPr>
            <a:spLocks noGrp="1"/>
          </p:cNvSpPr>
          <p:nvPr>
            <p:ph idx="1"/>
          </p:nvPr>
        </p:nvSpPr>
        <p:spPr>
          <a:xfrm>
            <a:off x="457200" y="914400"/>
            <a:ext cx="8229600" cy="5562600"/>
          </a:xfrm>
          <a:ln/>
        </p:spPr>
        <p:style>
          <a:lnRef idx="1">
            <a:schemeClr val="accent3"/>
          </a:lnRef>
          <a:fillRef idx="2">
            <a:schemeClr val="accent3"/>
          </a:fillRef>
          <a:effectRef idx="1">
            <a:schemeClr val="accent3"/>
          </a:effectRef>
          <a:fontRef idx="minor">
            <a:schemeClr val="dk1"/>
          </a:fontRef>
        </p:style>
        <p:txBody>
          <a:bodyPr>
            <a:normAutofit fontScale="25000" lnSpcReduction="20000"/>
          </a:bodyPr>
          <a:lstStyle/>
          <a:p>
            <a:pPr marL="0" indent="0">
              <a:buNone/>
            </a:pPr>
            <a:r>
              <a:rPr lang="en-US" sz="7400" b="1" dirty="0" smtClean="0"/>
              <a:t>1. e-Registration</a:t>
            </a:r>
            <a:endParaRPr lang="en-US" sz="7400" b="1" dirty="0"/>
          </a:p>
          <a:p>
            <a:pPr marL="0" indent="0" algn="just">
              <a:buNone/>
            </a:pPr>
            <a:r>
              <a:rPr lang="en-US" sz="7400" dirty="0"/>
              <a:t>The e-registration module will provide a single interface for registration of all bidders, Procuring Entities, committees, oversight agencies and all other stakeholders who intend to use the e-GP system. All bidders must be registered to participate in bidding opportunities.</a:t>
            </a:r>
          </a:p>
          <a:p>
            <a:pPr marL="0" indent="0">
              <a:buNone/>
            </a:pPr>
            <a:r>
              <a:rPr lang="en-US" sz="7400" b="1" dirty="0" smtClean="0"/>
              <a:t>2. e-Tendering</a:t>
            </a:r>
            <a:endParaRPr lang="en-US" sz="7400" b="1" dirty="0"/>
          </a:p>
          <a:p>
            <a:pPr marL="0" indent="0" algn="just">
              <a:buNone/>
            </a:pPr>
            <a:r>
              <a:rPr lang="en-US" sz="7400" dirty="0"/>
              <a:t>Online process that manages the tendering lifecycle from advertisement of the notice to issuing of an award of contract.</a:t>
            </a:r>
          </a:p>
          <a:p>
            <a:pPr marL="0" indent="0">
              <a:buNone/>
            </a:pPr>
            <a:r>
              <a:rPr lang="en-US" sz="7400" b="1" dirty="0" smtClean="0"/>
              <a:t>3. e-Notification</a:t>
            </a:r>
            <a:endParaRPr lang="en-US" sz="7400" b="1" dirty="0"/>
          </a:p>
          <a:p>
            <a:pPr marL="0" indent="0" algn="just">
              <a:buNone/>
            </a:pPr>
            <a:r>
              <a:rPr lang="en-US" sz="7400" dirty="0"/>
              <a:t>This is basically a public procurement information portal that facilitates the publication of contract notices, awards, procurement plans, tenders, etc. by Procuring Entities</a:t>
            </a:r>
            <a:r>
              <a:rPr lang="en-US" sz="7400" dirty="0" smtClean="0"/>
              <a:t>.</a:t>
            </a:r>
            <a:endParaRPr lang="en-US" sz="7400" dirty="0"/>
          </a:p>
          <a:p>
            <a:pPr marL="0" indent="0">
              <a:buNone/>
            </a:pPr>
            <a:r>
              <a:rPr lang="en-US" sz="7400" b="1" dirty="0" smtClean="0"/>
              <a:t>4. e-Evaluation</a:t>
            </a:r>
            <a:r>
              <a:rPr lang="en-US" sz="7400" b="1" dirty="0"/>
              <a:t>/ Awarding</a:t>
            </a:r>
          </a:p>
          <a:p>
            <a:pPr marL="0" indent="0" algn="just">
              <a:buNone/>
            </a:pPr>
            <a:r>
              <a:rPr lang="en-US" sz="7400" dirty="0"/>
              <a:t>This module </a:t>
            </a:r>
            <a:r>
              <a:rPr lang="en-US" sz="7400" dirty="0" smtClean="0"/>
              <a:t>will automate </a:t>
            </a:r>
            <a:r>
              <a:rPr lang="en-US" sz="7400" dirty="0"/>
              <a:t>the evaluation process. The system shall have a facility to recommend evaluation results as stated in the Public Procurement Act and Regulations. This module will also facilitate the Notification of Awards (NOA). </a:t>
            </a:r>
            <a:endParaRPr lang="en-US" sz="7400" dirty="0" smtClean="0"/>
          </a:p>
          <a:p>
            <a:pPr marL="0" indent="0" algn="just">
              <a:buNone/>
            </a:pPr>
            <a:r>
              <a:rPr lang="en-US" sz="7400" b="1" dirty="0" smtClean="0"/>
              <a:t>5. e-Contract </a:t>
            </a:r>
            <a:r>
              <a:rPr lang="en-US" sz="7400" b="1" dirty="0"/>
              <a:t>Management</a:t>
            </a:r>
          </a:p>
          <a:p>
            <a:pPr marL="0" indent="0" algn="just">
              <a:buNone/>
            </a:pPr>
            <a:r>
              <a:rPr lang="en-US" sz="7400" dirty="0"/>
              <a:t>The e-Contracts module is a dynamic subsystem of e-GP that establishes, manages and monitors contracts, collates bid history, monitors performance against agreed service level agreements (SLAs) and key performance indicators (KPIs) and alerts buyers to key events, such as contract renewal dates, etc.</a:t>
            </a:r>
          </a:p>
          <a:p>
            <a:endParaRPr lang="en-US" altLang="en-US" sz="2800" dirty="0"/>
          </a:p>
          <a:p>
            <a:pPr marL="0" indent="0">
              <a:buNone/>
            </a:pPr>
            <a:endParaRPr lang="en-US" sz="2800" dirty="0">
              <a:latin typeface="Cambria" pitchFamily="18" charset="0"/>
            </a:endParaRPr>
          </a:p>
          <a:p>
            <a:pPr marL="0" indent="0">
              <a:buNone/>
            </a:pPr>
            <a:endParaRPr lang="en-US" dirty="0"/>
          </a:p>
        </p:txBody>
      </p:sp>
      <p:pic>
        <p:nvPicPr>
          <p:cNvPr id="4" name="Picture 5" descr="ZPPA Logo (JPE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0529" y="6518664"/>
            <a:ext cx="823913" cy="339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724434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312" y="152400"/>
            <a:ext cx="8717133" cy="838200"/>
          </a:xfrm>
          <a:solidFill>
            <a:schemeClr val="accent3">
              <a:lumMod val="60000"/>
              <a:lumOff val="40000"/>
            </a:schemeClr>
          </a:solidFill>
          <a:ln>
            <a:solidFill>
              <a:schemeClr val="accent3">
                <a:lumMod val="60000"/>
                <a:lumOff val="40000"/>
              </a:schemeClr>
            </a:solidFill>
          </a:ln>
        </p:spPr>
        <p:style>
          <a:lnRef idx="1">
            <a:schemeClr val="accent3"/>
          </a:lnRef>
          <a:fillRef idx="3">
            <a:schemeClr val="accent3"/>
          </a:fillRef>
          <a:effectRef idx="2">
            <a:schemeClr val="accent3"/>
          </a:effectRef>
          <a:fontRef idx="minor">
            <a:schemeClr val="lt1"/>
          </a:fontRef>
        </p:style>
        <p:txBody>
          <a:bodyPr/>
          <a:lstStyle/>
          <a:p>
            <a:r>
              <a:rPr lang="en-US" dirty="0" smtClean="0">
                <a:solidFill>
                  <a:schemeClr val="tx1"/>
                </a:solidFill>
                <a:latin typeface="Bernard MT Condensed" pitchFamily="18" charset="0"/>
              </a:rPr>
              <a:t>E-GP System Important Steps</a:t>
            </a:r>
            <a:endParaRPr lang="en-US" dirty="0">
              <a:solidFill>
                <a:schemeClr val="tx1"/>
              </a:solidFill>
              <a:latin typeface="Bernard MT Condensed" pitchFamily="18" charset="0"/>
            </a:endParaRPr>
          </a:p>
        </p:txBody>
      </p:sp>
      <p:grpSp>
        <p:nvGrpSpPr>
          <p:cNvPr id="30" name="Group 29"/>
          <p:cNvGrpSpPr/>
          <p:nvPr/>
        </p:nvGrpSpPr>
        <p:grpSpPr>
          <a:xfrm>
            <a:off x="221464" y="1297794"/>
            <a:ext cx="8960881" cy="5071038"/>
            <a:chOff x="0" y="379708"/>
            <a:chExt cx="9903401" cy="5174798"/>
          </a:xfrm>
        </p:grpSpPr>
        <p:pic>
          <p:nvPicPr>
            <p:cNvPr id="31" name="Picture 30" descr="1271079522_preferences-composer.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402596" y="1883044"/>
              <a:ext cx="1216617" cy="1185620"/>
            </a:xfrm>
            <a:prstGeom prst="rect">
              <a:avLst/>
            </a:prstGeom>
            <a:noFill/>
            <a:ln>
              <a:noFill/>
            </a:ln>
            <a:extLst/>
          </p:spPr>
        </p:pic>
        <p:pic>
          <p:nvPicPr>
            <p:cNvPr id="32" name="Picture 31" descr="C:\Users\selcukkiraz\Desktop\can_ico\1260436610_volume_1.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281405" y="4453525"/>
              <a:ext cx="875654" cy="583114"/>
            </a:xfrm>
            <a:prstGeom prst="rect">
              <a:avLst/>
            </a:prstGeom>
            <a:noFill/>
            <a:ln>
              <a:noFill/>
            </a:ln>
            <a:extLst/>
          </p:spPr>
        </p:pic>
        <p:pic>
          <p:nvPicPr>
            <p:cNvPr id="33" name="Picture 32" descr="1271081998_meeting.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765010" y="1859796"/>
              <a:ext cx="1247614" cy="1208868"/>
            </a:xfrm>
            <a:prstGeom prst="rect">
              <a:avLst/>
            </a:prstGeom>
            <a:noFill/>
            <a:ln>
              <a:noFill/>
            </a:ln>
            <a:extLst/>
          </p:spPr>
        </p:pic>
        <p:pic>
          <p:nvPicPr>
            <p:cNvPr id="34" name="Picture 33" descr="1260435085_contact-new.pn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25464" y="1898542"/>
              <a:ext cx="945397" cy="1131376"/>
            </a:xfrm>
            <a:prstGeom prst="rect">
              <a:avLst/>
            </a:prstGeom>
            <a:noFill/>
            <a:ln>
              <a:noFill/>
            </a:ln>
            <a:extLst/>
          </p:spPr>
        </p:pic>
        <p:pic>
          <p:nvPicPr>
            <p:cNvPr id="35" name="Picture 34" descr="1271082258_folder_home.pn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4130298" y="1898542"/>
              <a:ext cx="1177871" cy="1131376"/>
            </a:xfrm>
            <a:prstGeom prst="rect">
              <a:avLst/>
            </a:prstGeom>
            <a:noFill/>
            <a:ln>
              <a:noFill/>
            </a:ln>
            <a:extLst/>
          </p:spPr>
        </p:pic>
        <p:sp>
          <p:nvSpPr>
            <p:cNvPr id="36" name="Rectangle 35"/>
            <p:cNvSpPr/>
            <p:nvPr/>
          </p:nvSpPr>
          <p:spPr>
            <a:xfrm>
              <a:off x="464949" y="464949"/>
              <a:ext cx="568960" cy="1414145"/>
            </a:xfrm>
            <a:prstGeom prst="rect">
              <a:avLst/>
            </a:prstGeom>
          </p:spPr>
          <p:txBody>
            <a:bodyPr wrap="none">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marL="0" marR="0" algn="ctr" fontAlgn="base">
                <a:spcBef>
                  <a:spcPts val="3240"/>
                </a:spcBef>
                <a:spcAft>
                  <a:spcPts val="0"/>
                </a:spcAft>
              </a:pPr>
              <a:r>
                <a:rPr lang="tr-TR" sz="5400" b="1" kern="1200" cap="all">
                  <a:solidFill>
                    <a:srgbClr val="C00000"/>
                  </a:solidFill>
                  <a:effectLst>
                    <a:reflection blurRad="12700" stA="50000" endPos="50000" dist="4953" dir="5400000" sy="-100000"/>
                  </a:effectLst>
                  <a:latin typeface="Arial"/>
                  <a:ea typeface="Times New Roman"/>
                  <a:cs typeface="Times New Roman"/>
                </a:rPr>
                <a:t>1</a:t>
              </a:r>
              <a:endParaRPr lang="en-US" sz="1200">
                <a:effectLst/>
                <a:latin typeface="Times New Roman"/>
                <a:ea typeface="Times New Roman"/>
              </a:endParaRPr>
            </a:p>
          </p:txBody>
        </p:sp>
        <p:sp>
          <p:nvSpPr>
            <p:cNvPr id="37" name="Rectangle 36"/>
            <p:cNvSpPr/>
            <p:nvPr/>
          </p:nvSpPr>
          <p:spPr>
            <a:xfrm>
              <a:off x="1759057" y="402955"/>
              <a:ext cx="568960" cy="1492250"/>
            </a:xfrm>
            <a:prstGeom prst="rect">
              <a:avLst/>
            </a:prstGeom>
            <a:noFill/>
          </p:spPr>
          <p:txBody>
            <a:bodyPr>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marL="0" marR="0" algn="ctr" fontAlgn="base">
                <a:spcBef>
                  <a:spcPts val="3240"/>
                </a:spcBef>
                <a:spcAft>
                  <a:spcPts val="0"/>
                </a:spcAft>
              </a:pPr>
              <a:r>
                <a:rPr lang="tr-TR" sz="5400" b="1" kern="1200" cap="all">
                  <a:solidFill>
                    <a:srgbClr val="C00000"/>
                  </a:solidFill>
                  <a:effectLst>
                    <a:reflection blurRad="12700" stA="50000" endPos="50000" dist="4953" dir="5400000" sy="-100000"/>
                  </a:effectLst>
                  <a:latin typeface="Arial"/>
                  <a:ea typeface="Times New Roman"/>
                  <a:cs typeface="Times New Roman"/>
                </a:rPr>
                <a:t>2</a:t>
              </a:r>
              <a:endParaRPr lang="en-US" sz="1200">
                <a:effectLst/>
                <a:latin typeface="Times New Roman"/>
                <a:ea typeface="Times New Roman"/>
              </a:endParaRPr>
            </a:p>
          </p:txBody>
        </p:sp>
        <p:sp>
          <p:nvSpPr>
            <p:cNvPr id="38" name="Rectangle 37"/>
            <p:cNvSpPr/>
            <p:nvPr/>
          </p:nvSpPr>
          <p:spPr>
            <a:xfrm>
              <a:off x="2983424" y="379708"/>
              <a:ext cx="564515" cy="1492250"/>
            </a:xfrm>
            <a:prstGeom prst="rect">
              <a:avLst/>
            </a:prstGeom>
          </p:spPr>
          <p:txBody>
            <a:bodyPr wrap="non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marL="0" marR="0" algn="ctr" fontAlgn="base">
                <a:spcBef>
                  <a:spcPts val="3240"/>
                </a:spcBef>
                <a:spcAft>
                  <a:spcPts val="0"/>
                </a:spcAft>
              </a:pPr>
              <a:r>
                <a:rPr lang="tr-TR" sz="5400" b="1" kern="1200" cap="all">
                  <a:solidFill>
                    <a:srgbClr val="C00000"/>
                  </a:solidFill>
                  <a:effectLst>
                    <a:reflection blurRad="12700" stA="50000" endPos="50000" dist="4953" dir="5400000" sy="-100000"/>
                  </a:effectLst>
                  <a:latin typeface="Arial"/>
                  <a:ea typeface="Times New Roman"/>
                  <a:cs typeface="Times New Roman"/>
                </a:rPr>
                <a:t>3</a:t>
              </a:r>
              <a:endParaRPr lang="en-US" sz="1200">
                <a:effectLst/>
                <a:latin typeface="Times New Roman"/>
                <a:ea typeface="Times New Roman"/>
              </a:endParaRPr>
            </a:p>
          </p:txBody>
        </p:sp>
        <p:sp>
          <p:nvSpPr>
            <p:cNvPr id="39" name="Rectangle 38"/>
            <p:cNvSpPr/>
            <p:nvPr/>
          </p:nvSpPr>
          <p:spPr>
            <a:xfrm>
              <a:off x="4262034" y="379708"/>
              <a:ext cx="564515" cy="1492250"/>
            </a:xfrm>
            <a:prstGeom prst="rect">
              <a:avLst/>
            </a:prstGeom>
          </p:spPr>
          <p:txBody>
            <a:bodyPr wrap="non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marL="0" marR="0" algn="ctr" fontAlgn="base">
                <a:spcBef>
                  <a:spcPts val="3240"/>
                </a:spcBef>
                <a:spcAft>
                  <a:spcPts val="0"/>
                </a:spcAft>
              </a:pPr>
              <a:r>
                <a:rPr lang="tr-TR" sz="5400" b="1" kern="1200" cap="all">
                  <a:solidFill>
                    <a:srgbClr val="C00000"/>
                  </a:solidFill>
                  <a:effectLst>
                    <a:reflection blurRad="12700" stA="50000" endPos="50000" dist="4953" dir="5400000" sy="-100000"/>
                  </a:effectLst>
                  <a:latin typeface="Arial"/>
                  <a:ea typeface="Times New Roman"/>
                  <a:cs typeface="Times New Roman"/>
                </a:rPr>
                <a:t>4</a:t>
              </a:r>
              <a:endParaRPr lang="en-US" sz="1200">
                <a:effectLst/>
                <a:latin typeface="Times New Roman"/>
                <a:ea typeface="Times New Roman"/>
              </a:endParaRPr>
            </a:p>
          </p:txBody>
        </p:sp>
        <p:sp>
          <p:nvSpPr>
            <p:cNvPr id="40" name="Rectangle 39"/>
            <p:cNvSpPr/>
            <p:nvPr/>
          </p:nvSpPr>
          <p:spPr>
            <a:xfrm>
              <a:off x="5610386" y="402955"/>
              <a:ext cx="568960" cy="1492250"/>
            </a:xfrm>
            <a:prstGeom prst="rect">
              <a:avLst/>
            </a:prstGeom>
            <a:noFill/>
          </p:spPr>
          <p:txBody>
            <a:bodyPr>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marL="0" marR="0" algn="ctr" fontAlgn="base">
                <a:spcBef>
                  <a:spcPts val="3240"/>
                </a:spcBef>
                <a:spcAft>
                  <a:spcPts val="0"/>
                </a:spcAft>
              </a:pPr>
              <a:r>
                <a:rPr lang="tr-TR" sz="5400" b="1" kern="1200" cap="all">
                  <a:solidFill>
                    <a:srgbClr val="C00000"/>
                  </a:solidFill>
                  <a:effectLst>
                    <a:reflection blurRad="12700" stA="50000" endPos="50000" dist="4953" dir="5400000" sy="-100000"/>
                  </a:effectLst>
                  <a:latin typeface="Arial"/>
                  <a:ea typeface="Times New Roman"/>
                  <a:cs typeface="Times New Roman"/>
                </a:rPr>
                <a:t>5</a:t>
              </a:r>
              <a:endParaRPr lang="en-US" sz="1200">
                <a:effectLst/>
                <a:latin typeface="Times New Roman"/>
                <a:ea typeface="Times New Roman"/>
              </a:endParaRPr>
            </a:p>
          </p:txBody>
        </p:sp>
        <p:sp>
          <p:nvSpPr>
            <p:cNvPr id="41" name="Rectangle 40"/>
            <p:cNvSpPr/>
            <p:nvPr/>
          </p:nvSpPr>
          <p:spPr>
            <a:xfrm>
              <a:off x="6950990" y="387457"/>
              <a:ext cx="564515" cy="1492250"/>
            </a:xfrm>
            <a:prstGeom prst="rect">
              <a:avLst/>
            </a:prstGeom>
          </p:spPr>
          <p:txBody>
            <a:bodyPr wrap="non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marL="0" marR="0" algn="ctr" fontAlgn="base">
                <a:spcBef>
                  <a:spcPts val="3240"/>
                </a:spcBef>
                <a:spcAft>
                  <a:spcPts val="0"/>
                </a:spcAft>
              </a:pPr>
              <a:r>
                <a:rPr lang="tr-TR" sz="5400" b="1" kern="1200" cap="all">
                  <a:solidFill>
                    <a:srgbClr val="C00000"/>
                  </a:solidFill>
                  <a:effectLst>
                    <a:reflection blurRad="12700" stA="50000" endPos="50000" dist="4953" dir="5400000" sy="-100000"/>
                  </a:effectLst>
                  <a:latin typeface="Arial"/>
                  <a:ea typeface="Times New Roman"/>
                  <a:cs typeface="Times New Roman"/>
                </a:rPr>
                <a:t>6</a:t>
              </a:r>
              <a:endParaRPr lang="en-US" sz="1200">
                <a:effectLst/>
                <a:latin typeface="Times New Roman"/>
                <a:ea typeface="Times New Roman"/>
              </a:endParaRPr>
            </a:p>
          </p:txBody>
        </p:sp>
        <p:pic>
          <p:nvPicPr>
            <p:cNvPr id="42" name="Picture 41" descr="teklif_hazirla.pn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2781946" y="1898542"/>
              <a:ext cx="1185620" cy="1170122"/>
            </a:xfrm>
            <a:prstGeom prst="rect">
              <a:avLst/>
            </a:prstGeom>
            <a:noFill/>
            <a:ln>
              <a:noFill/>
            </a:ln>
            <a:extLst/>
          </p:spPr>
        </p:pic>
        <p:sp>
          <p:nvSpPr>
            <p:cNvPr id="43" name="Rectangle 42"/>
            <p:cNvSpPr/>
            <p:nvPr/>
          </p:nvSpPr>
          <p:spPr>
            <a:xfrm>
              <a:off x="8392332" y="402955"/>
              <a:ext cx="568325" cy="1492250"/>
            </a:xfrm>
            <a:prstGeom prst="rect">
              <a:avLst/>
            </a:prstGeom>
            <a:noFill/>
          </p:spPr>
          <p:txBody>
            <a:bodyPr>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marL="0" marR="0" algn="ctr" fontAlgn="base">
                <a:spcBef>
                  <a:spcPts val="3240"/>
                </a:spcBef>
                <a:spcAft>
                  <a:spcPts val="0"/>
                </a:spcAft>
              </a:pPr>
              <a:r>
                <a:rPr lang="tr-TR" sz="5400" b="1" kern="1200" cap="all">
                  <a:solidFill>
                    <a:srgbClr val="C00000"/>
                  </a:solidFill>
                  <a:effectLst>
                    <a:reflection blurRad="12700" stA="50000" endPos="50000" dist="4953" dir="5400000" sy="-100000"/>
                  </a:effectLst>
                  <a:latin typeface="Arial"/>
                  <a:ea typeface="Times New Roman"/>
                  <a:cs typeface="Times New Roman"/>
                </a:rPr>
                <a:t>7</a:t>
              </a:r>
              <a:endParaRPr lang="en-US" sz="1200">
                <a:effectLst/>
                <a:latin typeface="Times New Roman"/>
                <a:ea typeface="Times New Roman"/>
              </a:endParaRPr>
            </a:p>
          </p:txBody>
        </p:sp>
        <p:pic>
          <p:nvPicPr>
            <p:cNvPr id="44" name="Picture 43" descr="C:\Users\selcukkiraz\Desktop\can_ico\1260436422_Register.pn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8299342" y="1867545"/>
              <a:ext cx="1108129" cy="1084882"/>
            </a:xfrm>
            <a:prstGeom prst="rect">
              <a:avLst/>
            </a:prstGeom>
            <a:noFill/>
            <a:ln>
              <a:noFill/>
            </a:ln>
            <a:extLst/>
          </p:spPr>
        </p:pic>
        <p:sp>
          <p:nvSpPr>
            <p:cNvPr id="45" name="Rectangle 44"/>
            <p:cNvSpPr>
              <a:spLocks noChangeArrowheads="1"/>
            </p:cNvSpPr>
            <p:nvPr/>
          </p:nvSpPr>
          <p:spPr bwMode="auto">
            <a:xfrm flipH="1">
              <a:off x="0" y="2882546"/>
              <a:ext cx="1607969" cy="1107111"/>
            </a:xfrm>
            <a:prstGeom prst="rect">
              <a:avLst/>
            </a:prstGeom>
            <a:noFill/>
            <a:ln w="19050">
              <a:noFill/>
              <a:miter lim="800000"/>
              <a:headEnd/>
              <a:tailEnd/>
            </a:ln>
            <a:effectLst>
              <a:outerShdw blurRad="50800" dist="38100" dir="2700000" sx="100500" sy="100500" algn="tl" rotWithShape="0">
                <a:prstClr val="black">
                  <a:alpha val="40000"/>
                </a:prstClr>
              </a:outerShdw>
            </a:effectLst>
          </p:spPr>
          <p:txBody>
            <a:bodyPr rot="0" vert="horz" wrap="square" lIns="274320" tIns="274320" rIns="274320" bIns="274320" anchor="ctr" anchorCtr="0">
              <a:spAutoFit/>
            </a:bodyPr>
            <a:lstStyle/>
            <a:p>
              <a:pPr marL="0" marR="0">
                <a:lnSpc>
                  <a:spcPct val="115000"/>
                </a:lnSpc>
                <a:spcBef>
                  <a:spcPts val="0"/>
                </a:spcBef>
                <a:spcAft>
                  <a:spcPts val="1000"/>
                </a:spcAft>
              </a:pPr>
              <a:r>
                <a:rPr lang="en-US" sz="1000" b="1" u="sng" dirty="0">
                  <a:effectLst/>
                  <a:latin typeface="Calibri"/>
                  <a:ea typeface="Calibri"/>
                  <a:cs typeface="Times New Roman"/>
                </a:rPr>
                <a:t>REGISTRATION OF PEs, BIDDERS &amp; OTHER USERS</a:t>
              </a:r>
              <a:endParaRPr lang="en-US" sz="1100" dirty="0">
                <a:effectLst/>
                <a:latin typeface="Calibri"/>
                <a:ea typeface="Calibri"/>
                <a:cs typeface="Times New Roman"/>
              </a:endParaRPr>
            </a:p>
          </p:txBody>
        </p:sp>
        <p:sp>
          <p:nvSpPr>
            <p:cNvPr id="46" name="Rectangle 45"/>
            <p:cNvSpPr>
              <a:spLocks noChangeArrowheads="1"/>
            </p:cNvSpPr>
            <p:nvPr/>
          </p:nvSpPr>
          <p:spPr bwMode="auto">
            <a:xfrm flipH="1">
              <a:off x="1325072" y="2882546"/>
              <a:ext cx="1658352" cy="1389381"/>
            </a:xfrm>
            <a:prstGeom prst="rect">
              <a:avLst/>
            </a:prstGeom>
            <a:noFill/>
            <a:ln w="19050">
              <a:noFill/>
              <a:miter lim="800000"/>
              <a:headEnd/>
              <a:tailEnd/>
            </a:ln>
            <a:effectLst>
              <a:outerShdw blurRad="50800" dist="38100" dir="2700000" sx="100500" sy="100500" algn="tl" rotWithShape="0">
                <a:prstClr val="black">
                  <a:alpha val="40000"/>
                </a:prstClr>
              </a:outerShdw>
            </a:effectLst>
          </p:spPr>
          <p:txBody>
            <a:bodyPr rot="0" vert="horz" wrap="square" lIns="274320" tIns="274320" rIns="274320" bIns="274320" anchor="ctr" anchorCtr="0">
              <a:spAutoFit/>
            </a:bodyPr>
            <a:lstStyle/>
            <a:p>
              <a:pPr marL="0" marR="0">
                <a:lnSpc>
                  <a:spcPct val="115000"/>
                </a:lnSpc>
                <a:spcBef>
                  <a:spcPts val="0"/>
                </a:spcBef>
                <a:spcAft>
                  <a:spcPts val="0"/>
                </a:spcAft>
              </a:pPr>
              <a:r>
                <a:rPr lang="en-US" sz="1000" b="1" u="sng" dirty="0">
                  <a:effectLst/>
                  <a:latin typeface="Calibri"/>
                  <a:ea typeface="Calibri"/>
                  <a:cs typeface="Times New Roman"/>
                </a:rPr>
                <a:t>PROCUREMENT PLANNING</a:t>
              </a:r>
              <a:endParaRPr lang="en-US" sz="1100" dirty="0">
                <a:effectLst/>
                <a:latin typeface="Calibri"/>
                <a:ea typeface="Calibri"/>
                <a:cs typeface="Times New Roman"/>
              </a:endParaRPr>
            </a:p>
            <a:p>
              <a:pPr marL="114300" marR="0" indent="-171450">
                <a:spcBef>
                  <a:spcPts val="0"/>
                </a:spcBef>
                <a:spcAft>
                  <a:spcPts val="0"/>
                </a:spcAft>
              </a:pPr>
              <a:r>
                <a:rPr lang="en-US" sz="1000" b="1" dirty="0">
                  <a:effectLst/>
                  <a:latin typeface="Calibri"/>
                  <a:ea typeface="Calibri"/>
                  <a:cs typeface="Times New Roman"/>
                </a:rPr>
                <a:t>Annual Procurement Plan</a:t>
              </a:r>
              <a:endParaRPr lang="en-US" sz="1200" dirty="0">
                <a:effectLst/>
                <a:latin typeface="Times New Roman"/>
                <a:ea typeface="Times New Roman"/>
              </a:endParaRPr>
            </a:p>
          </p:txBody>
        </p:sp>
        <p:sp>
          <p:nvSpPr>
            <p:cNvPr id="47" name="Rectangle 46"/>
            <p:cNvSpPr>
              <a:spLocks noChangeArrowheads="1"/>
            </p:cNvSpPr>
            <p:nvPr/>
          </p:nvSpPr>
          <p:spPr bwMode="auto">
            <a:xfrm flipH="1">
              <a:off x="2704386" y="2890294"/>
              <a:ext cx="1557646" cy="1412875"/>
            </a:xfrm>
            <a:prstGeom prst="rect">
              <a:avLst/>
            </a:prstGeom>
            <a:noFill/>
            <a:ln w="19050">
              <a:noFill/>
              <a:miter lim="800000"/>
              <a:headEnd/>
              <a:tailEnd/>
            </a:ln>
            <a:effectLst>
              <a:outerShdw blurRad="50800" dist="38100" dir="2700000" sx="100500" sy="100500" algn="tl" rotWithShape="0">
                <a:prstClr val="black">
                  <a:alpha val="40000"/>
                </a:prstClr>
              </a:outerShdw>
            </a:effectLst>
          </p:spPr>
          <p:txBody>
            <a:bodyPr rot="0" vert="horz" wrap="square" lIns="274320" tIns="274320" rIns="274320" bIns="274320" anchor="ctr" anchorCtr="0">
              <a:spAutoFit/>
            </a:bodyPr>
            <a:lstStyle/>
            <a:p>
              <a:pPr marL="0" marR="0">
                <a:lnSpc>
                  <a:spcPct val="115000"/>
                </a:lnSpc>
                <a:spcBef>
                  <a:spcPts val="0"/>
                </a:spcBef>
                <a:spcAft>
                  <a:spcPts val="0"/>
                </a:spcAft>
              </a:pPr>
              <a:r>
                <a:rPr lang="en-US" sz="1000" b="1" u="sng" dirty="0">
                  <a:effectLst/>
                  <a:latin typeface="Calibri"/>
                  <a:ea typeface="Calibri"/>
                  <a:cs typeface="Times New Roman"/>
                </a:rPr>
                <a:t>PREPARATION OF TENDER BY THE PE</a:t>
              </a:r>
              <a:endParaRPr lang="en-US" sz="1100" dirty="0">
                <a:effectLst/>
                <a:latin typeface="Calibri"/>
                <a:ea typeface="Calibri"/>
                <a:cs typeface="Times New Roman"/>
              </a:endParaRPr>
            </a:p>
            <a:p>
              <a:pPr marL="114300" marR="0" indent="-114300">
                <a:spcBef>
                  <a:spcPts val="0"/>
                </a:spcBef>
                <a:spcAft>
                  <a:spcPts val="0"/>
                </a:spcAft>
              </a:pPr>
              <a:r>
                <a:rPr lang="en-US" sz="1000" b="1" dirty="0">
                  <a:effectLst/>
                  <a:latin typeface="Calibri"/>
                  <a:ea typeface="Calibri"/>
                  <a:cs typeface="Times New Roman"/>
                </a:rPr>
                <a:t>Tender Notices</a:t>
              </a:r>
              <a:endParaRPr lang="en-US" sz="1200" dirty="0">
                <a:effectLst/>
                <a:latin typeface="Times New Roman"/>
                <a:ea typeface="Times New Roman"/>
              </a:endParaRPr>
            </a:p>
            <a:p>
              <a:pPr marL="114300" marR="0" indent="-171450">
                <a:spcBef>
                  <a:spcPts val="0"/>
                </a:spcBef>
                <a:spcAft>
                  <a:spcPts val="0"/>
                </a:spcAft>
              </a:pPr>
              <a:r>
                <a:rPr lang="en-US" sz="1000" b="1" dirty="0">
                  <a:effectLst/>
                  <a:latin typeface="Calibri"/>
                  <a:ea typeface="Calibri"/>
                  <a:cs typeface="Times New Roman"/>
                </a:rPr>
                <a:t>Invitations</a:t>
              </a:r>
              <a:endParaRPr lang="en-US" sz="1200" dirty="0">
                <a:effectLst/>
                <a:latin typeface="Times New Roman"/>
                <a:ea typeface="Times New Roman"/>
              </a:endParaRPr>
            </a:p>
          </p:txBody>
        </p:sp>
        <p:sp>
          <p:nvSpPr>
            <p:cNvPr id="48" name="Rectangle 47"/>
            <p:cNvSpPr>
              <a:spLocks noChangeArrowheads="1"/>
            </p:cNvSpPr>
            <p:nvPr/>
          </p:nvSpPr>
          <p:spPr bwMode="auto">
            <a:xfrm flipH="1">
              <a:off x="3967467" y="2950339"/>
              <a:ext cx="1642919" cy="1287704"/>
            </a:xfrm>
            <a:prstGeom prst="rect">
              <a:avLst/>
            </a:prstGeom>
            <a:noFill/>
            <a:ln w="19050">
              <a:noFill/>
              <a:miter lim="800000"/>
              <a:headEnd/>
              <a:tailEnd/>
            </a:ln>
            <a:effectLst>
              <a:outerShdw blurRad="50800" dist="38100" dir="2700000" sx="100500" sy="100500" algn="tl" rotWithShape="0">
                <a:prstClr val="black">
                  <a:alpha val="40000"/>
                </a:prstClr>
              </a:outerShdw>
            </a:effectLst>
          </p:spPr>
          <p:txBody>
            <a:bodyPr rot="0" vert="horz" wrap="square" lIns="274320" tIns="274320" rIns="274320" bIns="274320" anchor="ctr" anchorCtr="0">
              <a:spAutoFit/>
            </a:bodyPr>
            <a:lstStyle/>
            <a:p>
              <a:pPr marL="0" marR="0">
                <a:lnSpc>
                  <a:spcPct val="115000"/>
                </a:lnSpc>
                <a:spcBef>
                  <a:spcPts val="0"/>
                </a:spcBef>
                <a:spcAft>
                  <a:spcPts val="1000"/>
                </a:spcAft>
              </a:pPr>
              <a:r>
                <a:rPr lang="en-US" sz="1000" b="1" u="sng" dirty="0">
                  <a:effectLst/>
                  <a:latin typeface="Calibri"/>
                  <a:ea typeface="Calibri"/>
                  <a:cs typeface="Times New Roman"/>
                </a:rPr>
                <a:t>PREPARATION OF THE BID BY THE SUPPLIER/BIDDER &amp; SUBMISSION</a:t>
              </a:r>
              <a:endParaRPr lang="en-US" sz="1100" dirty="0">
                <a:effectLst/>
                <a:latin typeface="Calibri"/>
                <a:ea typeface="Calibri"/>
                <a:cs typeface="Times New Roman"/>
              </a:endParaRPr>
            </a:p>
          </p:txBody>
        </p:sp>
        <p:sp>
          <p:nvSpPr>
            <p:cNvPr id="49" name="Rectangle 48"/>
            <p:cNvSpPr>
              <a:spLocks noChangeArrowheads="1"/>
            </p:cNvSpPr>
            <p:nvPr/>
          </p:nvSpPr>
          <p:spPr bwMode="auto">
            <a:xfrm flipH="1">
              <a:off x="5277173" y="2950339"/>
              <a:ext cx="1448435" cy="1221105"/>
            </a:xfrm>
            <a:prstGeom prst="rect">
              <a:avLst/>
            </a:prstGeom>
            <a:noFill/>
            <a:ln w="19050">
              <a:noFill/>
              <a:miter lim="800000"/>
              <a:headEnd/>
              <a:tailEnd/>
            </a:ln>
            <a:effectLst>
              <a:outerShdw blurRad="50800" dist="38100" dir="2700000" sx="100500" sy="100500" algn="tl" rotWithShape="0">
                <a:prstClr val="black">
                  <a:alpha val="40000"/>
                </a:prstClr>
              </a:outerShdw>
            </a:effectLst>
          </p:spPr>
          <p:txBody>
            <a:bodyPr rot="0" vert="horz" wrap="square" lIns="274320" tIns="274320" rIns="274320" bIns="274320" anchor="ctr" anchorCtr="0">
              <a:noAutofit/>
            </a:bodyPr>
            <a:lstStyle/>
            <a:p>
              <a:pPr marL="0" marR="0">
                <a:lnSpc>
                  <a:spcPct val="115000"/>
                </a:lnSpc>
                <a:spcBef>
                  <a:spcPts val="0"/>
                </a:spcBef>
                <a:spcAft>
                  <a:spcPts val="0"/>
                </a:spcAft>
              </a:pPr>
              <a:r>
                <a:rPr lang="en-US" sz="1000" b="1" u="sng" dirty="0">
                  <a:effectLst/>
                  <a:latin typeface="Calibri"/>
                  <a:ea typeface="Calibri"/>
                  <a:cs typeface="Times New Roman"/>
                </a:rPr>
                <a:t>BID OPENING</a:t>
              </a:r>
              <a:endParaRPr lang="en-US" sz="1100" dirty="0">
                <a:effectLst/>
                <a:latin typeface="Calibri"/>
                <a:ea typeface="Calibri"/>
                <a:cs typeface="Times New Roman"/>
              </a:endParaRPr>
            </a:p>
            <a:p>
              <a:pPr marL="114300" marR="0" indent="-114300">
                <a:spcBef>
                  <a:spcPts val="0"/>
                </a:spcBef>
                <a:spcAft>
                  <a:spcPts val="0"/>
                </a:spcAft>
              </a:pPr>
              <a:r>
                <a:rPr lang="en-US" sz="1000" b="1" dirty="0" smtClean="0">
                  <a:effectLst/>
                  <a:latin typeface="Calibri"/>
                  <a:ea typeface="Calibri"/>
                  <a:cs typeface="Times New Roman"/>
                </a:rPr>
                <a:t>- Opening </a:t>
              </a:r>
              <a:r>
                <a:rPr lang="en-US" sz="1000" b="1" dirty="0">
                  <a:effectLst/>
                  <a:latin typeface="Calibri"/>
                  <a:ea typeface="Calibri"/>
                  <a:cs typeface="Times New Roman"/>
                </a:rPr>
                <a:t>Report</a:t>
              </a:r>
              <a:endParaRPr lang="en-US" sz="1200" dirty="0">
                <a:effectLst/>
                <a:latin typeface="Times New Roman"/>
                <a:ea typeface="Times New Roman"/>
              </a:endParaRPr>
            </a:p>
            <a:p>
              <a:pPr marL="0" marR="0">
                <a:lnSpc>
                  <a:spcPct val="115000"/>
                </a:lnSpc>
                <a:spcBef>
                  <a:spcPts val="0"/>
                </a:spcBef>
                <a:spcAft>
                  <a:spcPts val="1000"/>
                </a:spcAft>
              </a:pPr>
              <a:r>
                <a:rPr lang="en-US" sz="1000" b="1" dirty="0">
                  <a:effectLst/>
                  <a:latin typeface="Calibri"/>
                  <a:ea typeface="Calibri"/>
                  <a:cs typeface="Times New Roman"/>
                </a:rPr>
                <a:t> </a:t>
              </a:r>
              <a:endParaRPr lang="en-US" sz="1100" dirty="0">
                <a:effectLst/>
                <a:latin typeface="Calibri"/>
                <a:ea typeface="Calibri"/>
                <a:cs typeface="Times New Roman"/>
              </a:endParaRPr>
            </a:p>
          </p:txBody>
        </p:sp>
        <p:sp>
          <p:nvSpPr>
            <p:cNvPr id="50" name="Rectangle 49"/>
            <p:cNvSpPr>
              <a:spLocks noChangeArrowheads="1"/>
            </p:cNvSpPr>
            <p:nvPr/>
          </p:nvSpPr>
          <p:spPr bwMode="auto">
            <a:xfrm flipH="1">
              <a:off x="6671855" y="2991132"/>
              <a:ext cx="1626871" cy="1280795"/>
            </a:xfrm>
            <a:prstGeom prst="rect">
              <a:avLst/>
            </a:prstGeom>
            <a:noFill/>
            <a:ln w="19050">
              <a:noFill/>
              <a:miter lim="800000"/>
              <a:headEnd/>
              <a:tailEnd/>
            </a:ln>
            <a:effectLst>
              <a:outerShdw blurRad="50800" dist="38100" dir="2700000" sx="100500" sy="100500" algn="tl" rotWithShape="0">
                <a:prstClr val="black">
                  <a:alpha val="40000"/>
                </a:prstClr>
              </a:outerShdw>
            </a:effectLst>
          </p:spPr>
          <p:txBody>
            <a:bodyPr rot="0" vert="horz" wrap="square" lIns="274320" tIns="274320" rIns="274320" bIns="274320" anchor="ctr" anchorCtr="0">
              <a:spAutoFit/>
            </a:bodyPr>
            <a:lstStyle/>
            <a:p>
              <a:pPr marL="0" marR="0">
                <a:lnSpc>
                  <a:spcPct val="115000"/>
                </a:lnSpc>
                <a:spcBef>
                  <a:spcPts val="0"/>
                </a:spcBef>
                <a:spcAft>
                  <a:spcPts val="0"/>
                </a:spcAft>
              </a:pPr>
              <a:r>
                <a:rPr lang="en-US" sz="1000" b="1" u="sng" dirty="0">
                  <a:effectLst/>
                  <a:latin typeface="Calibri"/>
                  <a:ea typeface="Calibri"/>
                  <a:cs typeface="Times New Roman"/>
                </a:rPr>
                <a:t>BID EVALUATION</a:t>
              </a:r>
              <a:endParaRPr lang="en-US" sz="1100" dirty="0">
                <a:effectLst/>
                <a:latin typeface="Calibri"/>
                <a:ea typeface="Calibri"/>
                <a:cs typeface="Times New Roman"/>
              </a:endParaRPr>
            </a:p>
            <a:p>
              <a:pPr marL="0" marR="0">
                <a:lnSpc>
                  <a:spcPct val="115000"/>
                </a:lnSpc>
                <a:spcBef>
                  <a:spcPts val="0"/>
                </a:spcBef>
                <a:spcAft>
                  <a:spcPts val="0"/>
                </a:spcAft>
              </a:pPr>
              <a:r>
                <a:rPr lang="en-US" sz="1000" b="1" dirty="0">
                  <a:effectLst/>
                  <a:latin typeface="Calibri"/>
                  <a:ea typeface="Calibri"/>
                  <a:cs typeface="Times New Roman"/>
                </a:rPr>
                <a:t>-Evaluation Report</a:t>
              </a:r>
              <a:endParaRPr lang="en-US" sz="1100" dirty="0">
                <a:effectLst/>
                <a:latin typeface="Calibri"/>
                <a:ea typeface="Calibri"/>
                <a:cs typeface="Times New Roman"/>
              </a:endParaRPr>
            </a:p>
            <a:p>
              <a:pPr marL="0" marR="0">
                <a:lnSpc>
                  <a:spcPct val="115000"/>
                </a:lnSpc>
                <a:spcBef>
                  <a:spcPts val="0"/>
                </a:spcBef>
                <a:spcAft>
                  <a:spcPts val="0"/>
                </a:spcAft>
              </a:pPr>
              <a:r>
                <a:rPr lang="en-US" sz="1000" b="1" dirty="0">
                  <a:effectLst/>
                  <a:latin typeface="Calibri"/>
                  <a:ea typeface="Calibri"/>
                  <a:cs typeface="Times New Roman"/>
                </a:rPr>
                <a:t>- BEB Publication</a:t>
              </a:r>
              <a:endParaRPr lang="en-US" sz="1100" dirty="0">
                <a:effectLst/>
                <a:latin typeface="Calibri"/>
                <a:ea typeface="Calibri"/>
                <a:cs typeface="Times New Roman"/>
              </a:endParaRPr>
            </a:p>
            <a:p>
              <a:pPr marL="0" marR="0">
                <a:lnSpc>
                  <a:spcPct val="115000"/>
                </a:lnSpc>
                <a:spcBef>
                  <a:spcPts val="0"/>
                </a:spcBef>
                <a:spcAft>
                  <a:spcPts val="0"/>
                </a:spcAft>
              </a:pPr>
              <a:r>
                <a:rPr lang="en-US" sz="1000" b="1" dirty="0">
                  <a:effectLst/>
                  <a:latin typeface="Calibri"/>
                  <a:ea typeface="Calibri"/>
                  <a:cs typeface="Times New Roman"/>
                </a:rPr>
                <a:t>- e-Award</a:t>
              </a:r>
              <a:endParaRPr lang="en-US" sz="1100" dirty="0">
                <a:effectLst/>
                <a:latin typeface="Calibri"/>
                <a:ea typeface="Calibri"/>
                <a:cs typeface="Times New Roman"/>
              </a:endParaRPr>
            </a:p>
          </p:txBody>
        </p:sp>
        <p:sp>
          <p:nvSpPr>
            <p:cNvPr id="51" name="Rectangle 50"/>
            <p:cNvSpPr>
              <a:spLocks noChangeArrowheads="1"/>
            </p:cNvSpPr>
            <p:nvPr/>
          </p:nvSpPr>
          <p:spPr bwMode="auto">
            <a:xfrm flipH="1">
              <a:off x="8223431" y="2880020"/>
              <a:ext cx="1679970" cy="1711703"/>
            </a:xfrm>
            <a:prstGeom prst="rect">
              <a:avLst/>
            </a:prstGeom>
            <a:noFill/>
            <a:ln w="19050">
              <a:noFill/>
              <a:miter lim="800000"/>
              <a:headEnd/>
              <a:tailEnd/>
            </a:ln>
            <a:effectLst>
              <a:outerShdw blurRad="50800" dist="38100" dir="2700000" sx="100500" sy="100500" algn="tl" rotWithShape="0">
                <a:prstClr val="black">
                  <a:alpha val="40000"/>
                </a:prstClr>
              </a:outerShdw>
            </a:effectLst>
          </p:spPr>
          <p:txBody>
            <a:bodyPr rot="0" vert="horz" wrap="square" lIns="274320" tIns="274320" rIns="274320" bIns="274320" anchor="ctr" anchorCtr="0">
              <a:spAutoFit/>
            </a:bodyPr>
            <a:lstStyle/>
            <a:p>
              <a:pPr marL="0" marR="0">
                <a:lnSpc>
                  <a:spcPct val="115000"/>
                </a:lnSpc>
                <a:spcBef>
                  <a:spcPts val="0"/>
                </a:spcBef>
                <a:spcAft>
                  <a:spcPts val="0"/>
                </a:spcAft>
              </a:pPr>
              <a:r>
                <a:rPr lang="en-US" sz="1000" b="1" u="sng" dirty="0">
                  <a:effectLst/>
                  <a:latin typeface="Calibri"/>
                  <a:ea typeface="Calibri"/>
                  <a:cs typeface="Times New Roman"/>
                </a:rPr>
                <a:t>CONTRACT MANAGEMENT</a:t>
              </a:r>
              <a:endParaRPr lang="en-US" sz="1100" dirty="0">
                <a:effectLst/>
                <a:latin typeface="Calibri"/>
                <a:ea typeface="Calibri"/>
                <a:cs typeface="Times New Roman"/>
              </a:endParaRPr>
            </a:p>
            <a:p>
              <a:pPr marR="0" lvl="0">
                <a:spcBef>
                  <a:spcPts val="0"/>
                </a:spcBef>
                <a:spcAft>
                  <a:spcPts val="0"/>
                </a:spcAft>
              </a:pPr>
              <a:r>
                <a:rPr lang="en-US" sz="1000" b="1" dirty="0" smtClean="0">
                  <a:effectLst/>
                  <a:latin typeface="Calibri"/>
                  <a:ea typeface="Calibri"/>
                  <a:cs typeface="Times New Roman"/>
                </a:rPr>
                <a:t>- Contract </a:t>
              </a:r>
              <a:r>
                <a:rPr lang="en-US" sz="1000" b="1" dirty="0">
                  <a:effectLst/>
                  <a:latin typeface="Calibri"/>
                  <a:ea typeface="Calibri"/>
                  <a:cs typeface="Times New Roman"/>
                </a:rPr>
                <a:t>approval by A.G</a:t>
              </a:r>
              <a:endParaRPr lang="en-US" sz="1200" dirty="0">
                <a:effectLst/>
                <a:latin typeface="Times New Roman"/>
                <a:ea typeface="Calibri"/>
                <a:cs typeface="Times New Roman"/>
              </a:endParaRPr>
            </a:p>
            <a:p>
              <a:pPr marR="0" lvl="0">
                <a:spcBef>
                  <a:spcPts val="0"/>
                </a:spcBef>
                <a:spcAft>
                  <a:spcPts val="0"/>
                </a:spcAft>
              </a:pPr>
              <a:r>
                <a:rPr lang="en-US" sz="1000" b="1" dirty="0" smtClean="0">
                  <a:effectLst/>
                  <a:latin typeface="Calibri"/>
                  <a:ea typeface="Calibri"/>
                  <a:cs typeface="Times New Roman"/>
                </a:rPr>
                <a:t>- Project </a:t>
              </a:r>
              <a:r>
                <a:rPr lang="en-US" sz="1000" b="1" dirty="0">
                  <a:effectLst/>
                  <a:latin typeface="Calibri"/>
                  <a:ea typeface="Calibri"/>
                  <a:cs typeface="Times New Roman"/>
                </a:rPr>
                <a:t>deliverables &amp; milestones</a:t>
              </a:r>
              <a:endParaRPr lang="en-US" sz="1200" dirty="0">
                <a:effectLst/>
                <a:latin typeface="Times New Roman"/>
                <a:ea typeface="Calibri"/>
                <a:cs typeface="Times New Roman"/>
              </a:endParaRPr>
            </a:p>
          </p:txBody>
        </p:sp>
        <p:sp>
          <p:nvSpPr>
            <p:cNvPr id="53" name="Rectangle 52"/>
            <p:cNvSpPr>
              <a:spLocks noChangeArrowheads="1"/>
            </p:cNvSpPr>
            <p:nvPr/>
          </p:nvSpPr>
          <p:spPr bwMode="auto">
            <a:xfrm flipH="1">
              <a:off x="3914053" y="4764566"/>
              <a:ext cx="1824990" cy="789940"/>
            </a:xfrm>
            <a:prstGeom prst="rect">
              <a:avLst/>
            </a:prstGeom>
            <a:noFill/>
            <a:ln w="19050">
              <a:noFill/>
              <a:miter lim="800000"/>
              <a:headEnd/>
              <a:tailEnd/>
            </a:ln>
            <a:effectLst>
              <a:outerShdw blurRad="50800" dist="38100" dir="2700000" sx="100500" sy="100500" algn="tl" rotWithShape="0">
                <a:prstClr val="black">
                  <a:alpha val="40000"/>
                </a:prstClr>
              </a:outerShdw>
            </a:effectLst>
          </p:spPr>
          <p:txBody>
            <a:bodyPr rot="0" vert="horz" wrap="square" lIns="274320" tIns="274320" rIns="274320" bIns="274320" anchor="ctr" anchorCtr="0">
              <a:noAutofit/>
            </a:bodyPr>
            <a:lstStyle/>
            <a:p>
              <a:pPr marL="0" marR="0">
                <a:lnSpc>
                  <a:spcPct val="115000"/>
                </a:lnSpc>
                <a:spcBef>
                  <a:spcPts val="0"/>
                </a:spcBef>
                <a:spcAft>
                  <a:spcPts val="0"/>
                </a:spcAft>
              </a:pPr>
              <a:r>
                <a:rPr lang="en-US" sz="1200" b="1" dirty="0">
                  <a:effectLst/>
                  <a:latin typeface="Calibri"/>
                  <a:ea typeface="Calibri"/>
                  <a:cs typeface="Times New Roman"/>
                </a:rPr>
                <a:t>ELECTRONIC NOTIFICATIONS</a:t>
              </a:r>
              <a:endParaRPr lang="en-US" sz="1100" dirty="0">
                <a:effectLst/>
                <a:latin typeface="Calibri"/>
                <a:ea typeface="Calibri"/>
                <a:cs typeface="Times New Roman"/>
              </a:endParaRPr>
            </a:p>
          </p:txBody>
        </p:sp>
        <p:cxnSp>
          <p:nvCxnSpPr>
            <p:cNvPr id="54" name="Straight Connector 53"/>
            <p:cNvCxnSpPr/>
            <p:nvPr/>
          </p:nvCxnSpPr>
          <p:spPr>
            <a:xfrm>
              <a:off x="1325105" y="1077132"/>
              <a:ext cx="0" cy="315390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4076054" y="1053884"/>
              <a:ext cx="0" cy="315341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2696705" y="1053884"/>
              <a:ext cx="0" cy="315341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5346915" y="1022888"/>
              <a:ext cx="0" cy="315341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a:off x="6687519" y="1022888"/>
              <a:ext cx="0" cy="315341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8113363" y="1022888"/>
              <a:ext cx="0" cy="315390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201478" y="4453525"/>
              <a:ext cx="914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1" name="Right Arrow 60"/>
            <p:cNvSpPr/>
            <p:nvPr/>
          </p:nvSpPr>
          <p:spPr>
            <a:xfrm>
              <a:off x="5835112" y="4776915"/>
              <a:ext cx="3301677" cy="464949"/>
            </a:xfrm>
            <a:prstGeom prst="rightArrow">
              <a:avLst/>
            </a:prstGeom>
            <a:solidFill>
              <a:schemeClr val="bg1">
                <a:lumMod val="75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2" name="Right Arrow 61"/>
            <p:cNvSpPr/>
            <p:nvPr/>
          </p:nvSpPr>
          <p:spPr>
            <a:xfrm rot="10800000">
              <a:off x="201478" y="4801328"/>
              <a:ext cx="3239372" cy="464949"/>
            </a:xfrm>
            <a:prstGeom prst="rightArrow">
              <a:avLst/>
            </a:prstGeom>
            <a:solidFill>
              <a:schemeClr val="bg1">
                <a:lumMod val="75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pic>
          <p:nvPicPr>
            <p:cNvPr id="63" name="Picture 62" descr="http://www.maritasorensen.com.au/assets/Uploads/tenders-2.jpg"/>
            <p:cNvPicPr>
              <a:picLocks noChangeAspect="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417014" y="1883044"/>
              <a:ext cx="1254841" cy="1278610"/>
            </a:xfrm>
            <a:prstGeom prst="rect">
              <a:avLst/>
            </a:prstGeom>
            <a:noFill/>
            <a:ln>
              <a:noFill/>
            </a:ln>
          </p:spPr>
        </p:pic>
      </p:grpSp>
    </p:spTree>
    <p:extLst>
      <p:ext uri="{BB962C8B-B14F-4D97-AF65-F5344CB8AC3E}">
        <p14:creationId xmlns:p14="http://schemas.microsoft.com/office/powerpoint/2010/main" val="3587929432"/>
      </p:ext>
    </p:extLst>
  </p:cSld>
  <p:clrMapOvr>
    <a:masterClrMapping/>
  </p:clrMapOvr>
  <mc:AlternateContent xmlns:mc="http://schemas.openxmlformats.org/markup-compatibility/2006" xmlns:p14="http://schemas.microsoft.com/office/powerpoint/2010/main">
    <mc:Choice Requires="p14">
      <p:transition spd="slow" p14:dur="1250">
        <p14:ripple/>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2400"/>
            <a:ext cx="9067800" cy="6553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4" name="Title 1"/>
          <p:cNvSpPr>
            <a:spLocks noGrp="1"/>
          </p:cNvSpPr>
          <p:nvPr>
            <p:ph type="title"/>
          </p:nvPr>
        </p:nvSpPr>
        <p:spPr>
          <a:xfrm>
            <a:off x="2362200" y="142875"/>
            <a:ext cx="5486400" cy="466725"/>
          </a:xfrm>
          <a:solidFill>
            <a:schemeClr val="accent3">
              <a:lumMod val="60000"/>
              <a:lumOff val="40000"/>
            </a:schemeClr>
          </a:solidFill>
          <a:ln>
            <a:solidFill>
              <a:schemeClr val="accent1"/>
            </a:solidFill>
          </a:ln>
        </p:spPr>
        <p:txBody>
          <a:bodyPr>
            <a:normAutofit fontScale="90000"/>
          </a:bodyPr>
          <a:lstStyle/>
          <a:p>
            <a:r>
              <a:rPr lang="en-US" sz="3200" dirty="0" smtClean="0">
                <a:latin typeface="Bernard MT Condensed" pitchFamily="18" charset="0"/>
              </a:rPr>
              <a:t>E-GP Workflow Diagram</a:t>
            </a:r>
            <a:endParaRPr lang="en-US" sz="3200" dirty="0">
              <a:latin typeface="Bernard MT Condensed" pitchFamily="18" charset="0"/>
            </a:endParaRPr>
          </a:p>
        </p:txBody>
      </p:sp>
    </p:spTree>
    <p:extLst>
      <p:ext uri="{BB962C8B-B14F-4D97-AF65-F5344CB8AC3E}">
        <p14:creationId xmlns:p14="http://schemas.microsoft.com/office/powerpoint/2010/main" val="2547581844"/>
      </p:ext>
    </p:extLst>
  </p:cSld>
  <p:clrMapOvr>
    <a:masterClrMapping/>
  </p:clrMapOvr>
  <mc:AlternateContent xmlns:mc="http://schemas.openxmlformats.org/markup-compatibility/2006" xmlns:p14="http://schemas.microsoft.com/office/powerpoint/2010/main">
    <mc:Choice Requires="p14">
      <p:transition spd="slow" p14:dur="1250">
        <p14:ripple/>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a:solidFill>
            <a:schemeClr val="accent3">
              <a:lumMod val="60000"/>
              <a:lumOff val="40000"/>
            </a:schemeClr>
          </a:solidFill>
          <a:ln>
            <a:solidFill>
              <a:schemeClr val="accent1"/>
            </a:solidFill>
          </a:ln>
        </p:spPr>
        <p:txBody>
          <a:bodyPr>
            <a:normAutofit fontScale="90000"/>
          </a:bodyPr>
          <a:lstStyle/>
          <a:p>
            <a:r>
              <a:rPr lang="en-US" dirty="0" smtClean="0">
                <a:latin typeface="Bernard MT Condensed" pitchFamily="18" charset="0"/>
              </a:rPr>
              <a:t>Integration </a:t>
            </a:r>
            <a:r>
              <a:rPr lang="en-US" dirty="0">
                <a:latin typeface="Bernard MT Condensed" pitchFamily="18" charset="0"/>
              </a:rPr>
              <a:t>of E-GP with other Systems</a:t>
            </a:r>
          </a:p>
        </p:txBody>
      </p:sp>
      <p:sp>
        <p:nvSpPr>
          <p:cNvPr id="3" name="Content Placeholder 2"/>
          <p:cNvSpPr>
            <a:spLocks noGrp="1"/>
          </p:cNvSpPr>
          <p:nvPr>
            <p:ph idx="1"/>
          </p:nvPr>
        </p:nvSpPr>
        <p:spPr>
          <a:ln>
            <a:solidFill>
              <a:schemeClr val="accent1"/>
            </a:solidFill>
          </a:ln>
        </p:spPr>
        <p:txBody>
          <a:bodyPr/>
          <a:lstStyle/>
          <a:p>
            <a:endParaRPr lang="en-US" dirty="0" smtClean="0"/>
          </a:p>
          <a:p>
            <a:endParaRPr lang="en-US" dirty="0">
              <a:latin typeface="Cambria" pitchFamily="18" charset="0"/>
            </a:endParaRPr>
          </a:p>
          <a:p>
            <a:endParaRPr lang="en-US" dirty="0" smtClean="0">
              <a:latin typeface="Cambria" pitchFamily="18" charset="0"/>
            </a:endParaRPr>
          </a:p>
          <a:p>
            <a:pPr marL="0" indent="0">
              <a:buNone/>
            </a:pPr>
            <a:endParaRPr lang="en-US" dirty="0">
              <a:latin typeface="Cambria" pitchFamily="18" charset="0"/>
            </a:endParaRPr>
          </a:p>
        </p:txBody>
      </p:sp>
      <p:pic>
        <p:nvPicPr>
          <p:cNvPr id="4" name="Picture 5" descr="ZPPA Logo (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313" y="6143625"/>
            <a:ext cx="990600" cy="40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676401"/>
            <a:ext cx="8001000" cy="4419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338898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60000"/>
              <a:lumOff val="40000"/>
            </a:schemeClr>
          </a:solidFill>
          <a:ln>
            <a:solidFill>
              <a:schemeClr val="accent1"/>
            </a:solidFill>
          </a:ln>
        </p:spPr>
        <p:txBody>
          <a:bodyPr/>
          <a:lstStyle/>
          <a:p>
            <a:r>
              <a:rPr lang="en-US" dirty="0" smtClean="0">
                <a:latin typeface="Bernard MT Condensed" pitchFamily="18" charset="0"/>
              </a:rPr>
              <a:t>Target Implementation Period</a:t>
            </a:r>
            <a:endParaRPr lang="en-US" dirty="0">
              <a:latin typeface="Bernard MT Condensed" pitchFamily="18" charset="0"/>
            </a:endParaRPr>
          </a:p>
        </p:txBody>
      </p:sp>
      <p:sp>
        <p:nvSpPr>
          <p:cNvPr id="3" name="Content Placeholder 2"/>
          <p:cNvSpPr>
            <a:spLocks noGrp="1"/>
          </p:cNvSpPr>
          <p:nvPr>
            <p:ph idx="1"/>
          </p:nvPr>
        </p:nvSpPr>
        <p:spPr>
          <a:ln/>
        </p:spPr>
        <p:style>
          <a:lnRef idx="1">
            <a:schemeClr val="accent3"/>
          </a:lnRef>
          <a:fillRef idx="2">
            <a:schemeClr val="accent3"/>
          </a:fillRef>
          <a:effectRef idx="1">
            <a:schemeClr val="accent3"/>
          </a:effectRef>
          <a:fontRef idx="minor">
            <a:schemeClr val="dk1"/>
          </a:fontRef>
        </p:style>
        <p:txBody>
          <a:bodyPr/>
          <a:lstStyle/>
          <a:p>
            <a:endParaRPr lang="en-US" dirty="0" smtClean="0"/>
          </a:p>
          <a:p>
            <a:r>
              <a:rPr lang="en-US" dirty="0" smtClean="0"/>
              <a:t>Target Rollout of pilot sites July, 2016</a:t>
            </a:r>
          </a:p>
          <a:p>
            <a:r>
              <a:rPr lang="en-US" dirty="0" smtClean="0"/>
              <a:t>Full Rollout 2017</a:t>
            </a:r>
          </a:p>
          <a:p>
            <a:endParaRPr lang="en-US" dirty="0">
              <a:latin typeface="Cambria" pitchFamily="18" charset="0"/>
            </a:endParaRPr>
          </a:p>
          <a:p>
            <a:endParaRPr lang="en-US" dirty="0" smtClean="0">
              <a:latin typeface="Cambria" pitchFamily="18" charset="0"/>
            </a:endParaRPr>
          </a:p>
          <a:p>
            <a:pPr marL="0" indent="0">
              <a:buNone/>
            </a:pPr>
            <a:endParaRPr lang="en-US" dirty="0">
              <a:latin typeface="Cambria" pitchFamily="18" charset="0"/>
            </a:endParaRPr>
          </a:p>
        </p:txBody>
      </p:sp>
      <p:pic>
        <p:nvPicPr>
          <p:cNvPr id="4" name="Picture 5" descr="ZPPA Logo (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313" y="6143625"/>
            <a:ext cx="990600" cy="40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75929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a:solidFill>
            <a:schemeClr val="accent3">
              <a:lumMod val="60000"/>
              <a:lumOff val="40000"/>
            </a:schemeClr>
          </a:solidFill>
          <a:ln>
            <a:solidFill>
              <a:schemeClr val="accent1"/>
            </a:solidFill>
          </a:ln>
        </p:spPr>
        <p:txBody>
          <a:bodyPr>
            <a:normAutofit/>
          </a:bodyPr>
          <a:lstStyle/>
          <a:p>
            <a:r>
              <a:rPr lang="en-US" dirty="0" smtClean="0">
                <a:latin typeface="Bernard MT Condensed" pitchFamily="18" charset="0"/>
              </a:rPr>
              <a:t>Important Considerations</a:t>
            </a:r>
            <a:endParaRPr lang="en-US" dirty="0">
              <a:latin typeface="Bernard MT Condensed" pitchFamily="18" charset="0"/>
            </a:endParaRPr>
          </a:p>
        </p:txBody>
      </p:sp>
      <p:sp>
        <p:nvSpPr>
          <p:cNvPr id="3" name="Content Placeholder 2"/>
          <p:cNvSpPr>
            <a:spLocks noGrp="1"/>
          </p:cNvSpPr>
          <p:nvPr>
            <p:ph idx="1"/>
          </p:nvPr>
        </p:nvSpPr>
        <p:spPr>
          <a:xfrm>
            <a:off x="457200" y="1371600"/>
            <a:ext cx="8229600" cy="4876800"/>
          </a:xfrm>
          <a:ln/>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marL="914400" indent="-914400">
              <a:buFont typeface="+mj-lt"/>
              <a:buAutoNum type="arabicPeriod"/>
            </a:pPr>
            <a:r>
              <a:rPr lang="en-US" sz="4300" b="1" dirty="0" smtClean="0"/>
              <a:t>Framework Agreements</a:t>
            </a:r>
          </a:p>
          <a:p>
            <a:pPr marL="0" indent="0">
              <a:buNone/>
            </a:pPr>
            <a:r>
              <a:rPr lang="en-US" sz="4300" dirty="0" smtClean="0"/>
              <a:t>	The e-GP system will allow for the 	establishment and 	management of 	framework agreements online.</a:t>
            </a:r>
          </a:p>
          <a:p>
            <a:pPr marL="0" indent="0">
              <a:buNone/>
            </a:pPr>
            <a:r>
              <a:rPr lang="en-US" sz="4300" b="1" dirty="0" smtClean="0"/>
              <a:t>2. 	Implementation of e-GP in Africa</a:t>
            </a:r>
          </a:p>
          <a:p>
            <a:pPr marL="0" indent="0">
              <a:buNone/>
            </a:pPr>
            <a:r>
              <a:rPr lang="en-US" sz="4300" dirty="0"/>
              <a:t>	</a:t>
            </a:r>
            <a:r>
              <a:rPr lang="en-US" sz="4300" dirty="0" smtClean="0"/>
              <a:t>Kenya success story</a:t>
            </a:r>
          </a:p>
          <a:p>
            <a:pPr marL="742950" indent="-742950">
              <a:buAutoNum type="arabicPeriod" startAt="3"/>
            </a:pPr>
            <a:r>
              <a:rPr lang="en-US" sz="4300" b="1" dirty="0" smtClean="0"/>
              <a:t>e-GP Helpdesk</a:t>
            </a:r>
          </a:p>
          <a:p>
            <a:pPr marL="0" indent="0">
              <a:buNone/>
            </a:pPr>
            <a:r>
              <a:rPr lang="en-US" sz="4300" dirty="0"/>
              <a:t>	</a:t>
            </a:r>
            <a:r>
              <a:rPr lang="en-US" sz="4300" dirty="0" smtClean="0"/>
              <a:t>A helpdesk will be available to all 	users of the system.</a:t>
            </a:r>
          </a:p>
          <a:p>
            <a:pPr marL="0" indent="0">
              <a:buNone/>
            </a:pPr>
            <a:endParaRPr lang="en-US" sz="4300" dirty="0" smtClean="0"/>
          </a:p>
        </p:txBody>
      </p:sp>
      <p:pic>
        <p:nvPicPr>
          <p:cNvPr id="4" name="Picture 5" descr="ZPPA Logo (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313" y="6143625"/>
            <a:ext cx="990600" cy="40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937910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60000"/>
              <a:lumOff val="40000"/>
            </a:schemeClr>
          </a:solidFill>
          <a:ln>
            <a:solidFill>
              <a:schemeClr val="accent1"/>
            </a:solidFill>
          </a:ln>
        </p:spPr>
        <p:txBody>
          <a:bodyPr/>
          <a:lstStyle/>
          <a:p>
            <a:r>
              <a:rPr lang="en-US" dirty="0" smtClean="0">
                <a:latin typeface="Bernard MT Condensed" pitchFamily="18" charset="0"/>
              </a:rPr>
              <a:t>Conclusion</a:t>
            </a:r>
            <a:endParaRPr lang="en-US" dirty="0">
              <a:latin typeface="Bernard MT Condensed" pitchFamily="18" charset="0"/>
            </a:endParaRPr>
          </a:p>
        </p:txBody>
      </p:sp>
      <p:sp>
        <p:nvSpPr>
          <p:cNvPr id="3" name="Content Placeholder 2"/>
          <p:cNvSpPr>
            <a:spLocks noGrp="1"/>
          </p:cNvSpPr>
          <p:nvPr>
            <p:ph idx="1"/>
          </p:nvPr>
        </p:nvSpPr>
        <p:spPr>
          <a:ln/>
        </p:spPr>
        <p:style>
          <a:lnRef idx="1">
            <a:schemeClr val="accent3"/>
          </a:lnRef>
          <a:fillRef idx="2">
            <a:schemeClr val="accent3"/>
          </a:fillRef>
          <a:effectRef idx="1">
            <a:schemeClr val="accent3"/>
          </a:effectRef>
          <a:fontRef idx="minor">
            <a:schemeClr val="dk1"/>
          </a:fontRef>
        </p:style>
        <p:txBody>
          <a:bodyPr/>
          <a:lstStyle/>
          <a:p>
            <a:endParaRPr lang="en-US" dirty="0" smtClean="0">
              <a:latin typeface="Cambria" pitchFamily="18" charset="0"/>
            </a:endParaRPr>
          </a:p>
          <a:p>
            <a:pPr algn="ctr"/>
            <a:r>
              <a:rPr lang="en-US" dirty="0"/>
              <a:t>Questions from the Audience</a:t>
            </a:r>
          </a:p>
          <a:p>
            <a:pPr algn="ctr"/>
            <a:r>
              <a:rPr lang="en-US" dirty="0"/>
              <a:t>Closing Remarks</a:t>
            </a:r>
          </a:p>
        </p:txBody>
      </p:sp>
      <p:pic>
        <p:nvPicPr>
          <p:cNvPr id="5" name="Picture 5" descr="ZPPA Logo (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313" y="6143625"/>
            <a:ext cx="990600" cy="40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992922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525963"/>
          </a:xfrm>
          <a:ln/>
        </p:spPr>
        <p:style>
          <a:lnRef idx="1">
            <a:schemeClr val="accent3"/>
          </a:lnRef>
          <a:fillRef idx="2">
            <a:schemeClr val="accent3"/>
          </a:fillRef>
          <a:effectRef idx="1">
            <a:schemeClr val="accent3"/>
          </a:effectRef>
          <a:fontRef idx="minor">
            <a:schemeClr val="dk1"/>
          </a:fontRef>
        </p:style>
        <p:txBody>
          <a:bodyPr/>
          <a:lstStyle/>
          <a:p>
            <a:pPr marL="0" indent="0" algn="ctr">
              <a:buNone/>
            </a:pPr>
            <a:endParaRPr lang="en-US" dirty="0" smtClean="0">
              <a:latin typeface="Cambria" pitchFamily="18" charset="0"/>
            </a:endParaRPr>
          </a:p>
          <a:p>
            <a:pPr marL="0" indent="0" algn="ctr">
              <a:spcBef>
                <a:spcPct val="0"/>
              </a:spcBef>
              <a:buNone/>
              <a:defRPr/>
            </a:pPr>
            <a:r>
              <a:rPr lang="en-US" sz="4800" dirty="0">
                <a:latin typeface="Bernard MT Condensed" pitchFamily="18" charset="0"/>
                <a:ea typeface="+mj-ea"/>
                <a:cs typeface="+mj-cs"/>
              </a:rPr>
              <a:t>THE END</a:t>
            </a:r>
          </a:p>
          <a:p>
            <a:pPr marL="0" indent="0" algn="ctr">
              <a:spcBef>
                <a:spcPct val="0"/>
              </a:spcBef>
              <a:buNone/>
              <a:defRPr/>
            </a:pPr>
            <a:endParaRPr lang="en-US" sz="4800" dirty="0">
              <a:latin typeface="Bernard MT Condensed" pitchFamily="18" charset="0"/>
              <a:ea typeface="+mj-ea"/>
              <a:cs typeface="+mj-cs"/>
            </a:endParaRPr>
          </a:p>
          <a:p>
            <a:pPr marL="0" indent="0" algn="ctr">
              <a:spcBef>
                <a:spcPct val="0"/>
              </a:spcBef>
              <a:buNone/>
              <a:defRPr/>
            </a:pPr>
            <a:r>
              <a:rPr lang="en-US" sz="4800" dirty="0">
                <a:latin typeface="Bernard MT Condensed" pitchFamily="18" charset="0"/>
                <a:ea typeface="+mj-ea"/>
                <a:cs typeface="+mj-cs"/>
              </a:rPr>
              <a:t>THANKYOU!</a:t>
            </a:r>
          </a:p>
        </p:txBody>
      </p:sp>
      <p:pic>
        <p:nvPicPr>
          <p:cNvPr id="5" name="Picture 5" descr="ZPPA Logo (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313" y="6143625"/>
            <a:ext cx="990600" cy="40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863555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60000"/>
              <a:lumOff val="40000"/>
            </a:schemeClr>
          </a:solidFill>
          <a:ln>
            <a:solidFill>
              <a:schemeClr val="accent1"/>
            </a:solidFill>
          </a:ln>
        </p:spPr>
        <p:txBody>
          <a:bodyPr/>
          <a:lstStyle/>
          <a:p>
            <a:r>
              <a:rPr lang="en-US" dirty="0">
                <a:latin typeface="Bernard MT Condensed" pitchFamily="18" charset="0"/>
              </a:rPr>
              <a:t>Presentation Outline</a:t>
            </a:r>
          </a:p>
        </p:txBody>
      </p:sp>
      <p:sp>
        <p:nvSpPr>
          <p:cNvPr id="3" name="Content Placeholder 2"/>
          <p:cNvSpPr>
            <a:spLocks noGrp="1"/>
          </p:cNvSpPr>
          <p:nvPr>
            <p:ph idx="1"/>
          </p:nvPr>
        </p:nvSpPr>
        <p:spPr>
          <a:ln/>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r>
              <a:rPr lang="en-US" dirty="0" smtClean="0"/>
              <a:t>Challenges </a:t>
            </a:r>
            <a:r>
              <a:rPr lang="en-US" dirty="0" smtClean="0"/>
              <a:t>of the Manual </a:t>
            </a:r>
            <a:r>
              <a:rPr lang="en-US" dirty="0"/>
              <a:t>Procurement </a:t>
            </a:r>
            <a:r>
              <a:rPr lang="en-US" dirty="0" smtClean="0"/>
              <a:t>System</a:t>
            </a:r>
            <a:endParaRPr lang="en-US" dirty="0"/>
          </a:p>
          <a:p>
            <a:r>
              <a:rPr lang="en-US" dirty="0"/>
              <a:t>E-GP – A Solution to Our Challenges</a:t>
            </a:r>
          </a:p>
          <a:p>
            <a:r>
              <a:rPr lang="en-US" dirty="0"/>
              <a:t>Objectives of E-GP</a:t>
            </a:r>
          </a:p>
          <a:p>
            <a:r>
              <a:rPr lang="en-US" dirty="0"/>
              <a:t>Benefits of E-GP</a:t>
            </a:r>
          </a:p>
          <a:p>
            <a:r>
              <a:rPr lang="en-US" dirty="0"/>
              <a:t>E-GP Steps</a:t>
            </a:r>
          </a:p>
          <a:p>
            <a:r>
              <a:rPr lang="en-US" dirty="0"/>
              <a:t>Integration with Other Systems</a:t>
            </a:r>
          </a:p>
          <a:p>
            <a:r>
              <a:rPr lang="en-US" dirty="0"/>
              <a:t>Target Implementation Period</a:t>
            </a:r>
          </a:p>
          <a:p>
            <a:r>
              <a:rPr lang="en-US" dirty="0"/>
              <a:t>Important Considerations</a:t>
            </a:r>
          </a:p>
          <a:p>
            <a:r>
              <a:rPr lang="en-US" dirty="0"/>
              <a:t>Conclusion</a:t>
            </a:r>
          </a:p>
          <a:p>
            <a:pPr marL="457200" lvl="1" indent="0">
              <a:buNone/>
            </a:pPr>
            <a:endParaRPr lang="en-US" dirty="0" smtClean="0">
              <a:latin typeface="Cambria" pitchFamily="18" charset="0"/>
            </a:endParaRPr>
          </a:p>
        </p:txBody>
      </p:sp>
      <p:pic>
        <p:nvPicPr>
          <p:cNvPr id="4" name="Picture 5" descr="ZPPA Logo (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313" y="6143625"/>
            <a:ext cx="990600" cy="40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922335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a:solidFill>
            <a:schemeClr val="accent3">
              <a:lumMod val="60000"/>
              <a:lumOff val="40000"/>
            </a:schemeClr>
          </a:solidFill>
          <a:ln>
            <a:solidFill>
              <a:schemeClr val="accent1"/>
            </a:solidFill>
          </a:ln>
        </p:spPr>
        <p:txBody>
          <a:bodyPr>
            <a:normAutofit fontScale="90000"/>
          </a:bodyPr>
          <a:lstStyle/>
          <a:p>
            <a:r>
              <a:rPr lang="en-US" dirty="0" smtClean="0">
                <a:latin typeface="Bernard MT Condensed" pitchFamily="18" charset="0"/>
              </a:rPr>
              <a:t>Challenges/Limitations of Current Manual Public Procurement Method</a:t>
            </a:r>
            <a:endParaRPr lang="en-US" dirty="0">
              <a:latin typeface="Bernard MT Condensed" pitchFamily="18" charset="0"/>
            </a:endParaRPr>
          </a:p>
        </p:txBody>
      </p:sp>
      <p:sp>
        <p:nvSpPr>
          <p:cNvPr id="3" name="Content Placeholder 2"/>
          <p:cNvSpPr>
            <a:spLocks noGrp="1"/>
          </p:cNvSpPr>
          <p:nvPr>
            <p:ph idx="1"/>
          </p:nvPr>
        </p:nvSpPr>
        <p:spPr>
          <a:xfrm>
            <a:off x="457200" y="1524000"/>
            <a:ext cx="8229600" cy="4823619"/>
          </a:xfrm>
          <a:ln/>
        </p:spPr>
        <p:style>
          <a:lnRef idx="1">
            <a:schemeClr val="accent3"/>
          </a:lnRef>
          <a:fillRef idx="2">
            <a:schemeClr val="accent3"/>
          </a:fillRef>
          <a:effectRef idx="1">
            <a:schemeClr val="accent3"/>
          </a:effectRef>
          <a:fontRef idx="minor">
            <a:schemeClr val="dk1"/>
          </a:fontRef>
        </p:style>
        <p:txBody>
          <a:bodyPr>
            <a:noAutofit/>
          </a:bodyPr>
          <a:lstStyle/>
          <a:p>
            <a:r>
              <a:rPr lang="en-US" sz="2600" dirty="0"/>
              <a:t>Lack of Transparency</a:t>
            </a:r>
          </a:p>
          <a:p>
            <a:r>
              <a:rPr lang="en-US" sz="2600" dirty="0"/>
              <a:t>Human interface at every stage leading to loss of objectivity</a:t>
            </a:r>
          </a:p>
          <a:p>
            <a:pPr lvl="0"/>
            <a:r>
              <a:rPr lang="en-US" sz="2600" dirty="0" smtClean="0"/>
              <a:t>Disadvantage </a:t>
            </a:r>
            <a:r>
              <a:rPr lang="en-US" sz="2600" dirty="0"/>
              <a:t>for geographically spread bidders to participate</a:t>
            </a:r>
          </a:p>
          <a:p>
            <a:r>
              <a:rPr lang="en-US" sz="2600" dirty="0" smtClean="0"/>
              <a:t>Delays </a:t>
            </a:r>
            <a:r>
              <a:rPr lang="en-US" sz="2600" dirty="0"/>
              <a:t>in finalization of </a:t>
            </a:r>
            <a:r>
              <a:rPr lang="en-US" sz="2600" dirty="0" smtClean="0"/>
              <a:t>tenders leading to several </a:t>
            </a:r>
            <a:r>
              <a:rPr lang="en-US" sz="2600" dirty="0"/>
              <a:t>visits by </a:t>
            </a:r>
            <a:r>
              <a:rPr lang="en-US" sz="2600" dirty="0" smtClean="0"/>
              <a:t>bidders to PEs</a:t>
            </a:r>
            <a:endParaRPr lang="en-US" sz="2600" dirty="0"/>
          </a:p>
          <a:p>
            <a:pPr>
              <a:defRPr/>
            </a:pPr>
            <a:r>
              <a:rPr lang="en-US" sz="2600" dirty="0" smtClean="0"/>
              <a:t>Long </a:t>
            </a:r>
            <a:r>
              <a:rPr lang="en-US" sz="2600" dirty="0"/>
              <a:t>chain of internal authorizations and scrutiny (at times involving several departments)</a:t>
            </a:r>
          </a:p>
          <a:p>
            <a:pPr>
              <a:defRPr/>
            </a:pPr>
            <a:r>
              <a:rPr lang="en-US" altLang="en-US" sz="2800" dirty="0" smtClean="0"/>
              <a:t>Government </a:t>
            </a:r>
            <a:r>
              <a:rPr lang="en-US" altLang="en-US" sz="2800" dirty="0"/>
              <a:t>spending more on overpriced goods and </a:t>
            </a:r>
            <a:r>
              <a:rPr lang="en-US" altLang="en-US" sz="2800" dirty="0" smtClean="0"/>
              <a:t>services.</a:t>
            </a:r>
            <a:endParaRPr lang="en-US" altLang="en-US" sz="2800" dirty="0"/>
          </a:p>
          <a:p>
            <a:endParaRPr lang="en-US" dirty="0">
              <a:latin typeface="Cambria" pitchFamily="18" charset="0"/>
            </a:endParaRPr>
          </a:p>
        </p:txBody>
      </p:sp>
      <p:pic>
        <p:nvPicPr>
          <p:cNvPr id="4" name="Picture 5" descr="ZPPA Logo (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313" y="6347619"/>
            <a:ext cx="990600" cy="40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236734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a:solidFill>
            <a:schemeClr val="accent3">
              <a:lumMod val="60000"/>
              <a:lumOff val="40000"/>
            </a:schemeClr>
          </a:solidFill>
          <a:ln>
            <a:solidFill>
              <a:schemeClr val="accent1"/>
            </a:solidFill>
          </a:ln>
        </p:spPr>
        <p:txBody>
          <a:bodyPr>
            <a:normAutofit/>
          </a:bodyPr>
          <a:lstStyle/>
          <a:p>
            <a:r>
              <a:rPr lang="en-US" sz="3600" dirty="0" smtClean="0">
                <a:latin typeface="Bernard MT Condensed" pitchFamily="18" charset="0"/>
              </a:rPr>
              <a:t>Challenges/Limitations of Current Manual Public Procurement Method….</a:t>
            </a:r>
            <a:r>
              <a:rPr lang="en-US" sz="3600" dirty="0" err="1" smtClean="0">
                <a:latin typeface="Bernard MT Condensed" pitchFamily="18" charset="0"/>
              </a:rPr>
              <a:t>contd</a:t>
            </a:r>
            <a:endParaRPr lang="en-US" sz="3600" dirty="0">
              <a:latin typeface="Bernard MT Condensed" pitchFamily="18" charset="0"/>
            </a:endParaRPr>
          </a:p>
        </p:txBody>
      </p:sp>
      <p:sp>
        <p:nvSpPr>
          <p:cNvPr id="3" name="Content Placeholder 2"/>
          <p:cNvSpPr>
            <a:spLocks noGrp="1"/>
          </p:cNvSpPr>
          <p:nvPr>
            <p:ph idx="1"/>
          </p:nvPr>
        </p:nvSpPr>
        <p:spPr>
          <a:xfrm>
            <a:off x="457200" y="1600200"/>
            <a:ext cx="8229600" cy="4951413"/>
          </a:xfrm>
          <a:ln/>
        </p:spPr>
        <p:style>
          <a:lnRef idx="1">
            <a:schemeClr val="accent3"/>
          </a:lnRef>
          <a:fillRef idx="2">
            <a:schemeClr val="accent3"/>
          </a:fillRef>
          <a:effectRef idx="1">
            <a:schemeClr val="accent3"/>
          </a:effectRef>
          <a:fontRef idx="minor">
            <a:schemeClr val="dk1"/>
          </a:fontRef>
        </p:style>
        <p:txBody>
          <a:bodyPr>
            <a:noAutofit/>
          </a:bodyPr>
          <a:lstStyle/>
          <a:p>
            <a:pPr>
              <a:buFont typeface="Arial" charset="0"/>
              <a:buChar char="•"/>
              <a:defRPr/>
            </a:pPr>
            <a:r>
              <a:rPr lang="en-US" altLang="en-US" sz="2550" dirty="0"/>
              <a:t>Growing trend of sophisticated bidders and their pricing mechanisms. </a:t>
            </a:r>
          </a:p>
          <a:p>
            <a:pPr>
              <a:buFont typeface="Arial" charset="0"/>
              <a:buChar char="•"/>
              <a:defRPr/>
            </a:pPr>
            <a:r>
              <a:rPr lang="en-US" altLang="en-US" sz="2550" dirty="0"/>
              <a:t>Unethical conduct by PEs and bidders resulting in:</a:t>
            </a:r>
          </a:p>
          <a:p>
            <a:pPr lvl="1">
              <a:buFont typeface="Arial" charset="0"/>
              <a:buChar char="–"/>
              <a:defRPr/>
            </a:pPr>
            <a:r>
              <a:rPr lang="en-US" altLang="en-US" sz="2550" dirty="0"/>
              <a:t>None adherence to procurement plan.</a:t>
            </a:r>
          </a:p>
          <a:p>
            <a:pPr lvl="1">
              <a:buFont typeface="Arial" charset="0"/>
              <a:buChar char="–"/>
              <a:defRPr/>
            </a:pPr>
            <a:r>
              <a:rPr lang="en-US" altLang="en-US" sz="2550" dirty="0"/>
              <a:t>Loss of time on projects due to appeals</a:t>
            </a:r>
          </a:p>
          <a:p>
            <a:pPr>
              <a:buFont typeface="Arial" charset="0"/>
              <a:buChar char="•"/>
              <a:defRPr/>
            </a:pPr>
            <a:r>
              <a:rPr lang="en-US" altLang="en-US" sz="2550" dirty="0"/>
              <a:t>Lack of capacity in Procurement Entities resulting in:</a:t>
            </a:r>
          </a:p>
          <a:p>
            <a:pPr lvl="1">
              <a:buFont typeface="Arial" charset="0"/>
              <a:buChar char="–"/>
              <a:defRPr/>
            </a:pPr>
            <a:r>
              <a:rPr lang="en-US" altLang="en-US" sz="2550" dirty="0"/>
              <a:t>Mishandling of the procurement </a:t>
            </a:r>
            <a:r>
              <a:rPr lang="en-US" altLang="en-US" sz="2550" dirty="0" smtClean="0"/>
              <a:t>processes, procedures and records</a:t>
            </a:r>
            <a:endParaRPr lang="en-US" altLang="en-US" sz="2550" dirty="0"/>
          </a:p>
          <a:p>
            <a:pPr>
              <a:buFont typeface="Arial" charset="0"/>
              <a:buChar char="•"/>
            </a:pPr>
            <a:r>
              <a:rPr lang="en-US" altLang="en-US" sz="2550" dirty="0" smtClean="0"/>
              <a:t>Challenges </a:t>
            </a:r>
            <a:r>
              <a:rPr lang="en-US" altLang="en-US" sz="2550" dirty="0"/>
              <a:t>in contract management </a:t>
            </a:r>
          </a:p>
          <a:p>
            <a:pPr>
              <a:buFont typeface="Arial" charset="0"/>
              <a:buChar char="•"/>
            </a:pPr>
            <a:r>
              <a:rPr lang="en-US" sz="2550" dirty="0"/>
              <a:t>Generation of reams of paper-based statements and evaluations</a:t>
            </a:r>
          </a:p>
        </p:txBody>
      </p:sp>
      <p:pic>
        <p:nvPicPr>
          <p:cNvPr id="4" name="Picture 5" descr="ZPPA Logo (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6200" y="6459537"/>
            <a:ext cx="990600" cy="40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567033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a:solidFill>
            <a:schemeClr val="accent3">
              <a:lumMod val="60000"/>
              <a:lumOff val="40000"/>
            </a:schemeClr>
          </a:solidFill>
          <a:ln>
            <a:solidFill>
              <a:schemeClr val="accent1"/>
            </a:solidFill>
          </a:ln>
        </p:spPr>
        <p:txBody>
          <a:bodyPr>
            <a:normAutofit/>
          </a:bodyPr>
          <a:lstStyle/>
          <a:p>
            <a:r>
              <a:rPr lang="en-US" sz="3800" dirty="0">
                <a:latin typeface="Bernard MT Condensed" pitchFamily="18" charset="0"/>
              </a:rPr>
              <a:t>E-GP </a:t>
            </a:r>
            <a:r>
              <a:rPr lang="en-US" sz="3800" dirty="0" smtClean="0">
                <a:latin typeface="Bernard MT Condensed" pitchFamily="18" charset="0"/>
              </a:rPr>
              <a:t>System - A </a:t>
            </a:r>
            <a:r>
              <a:rPr lang="en-US" sz="3800" dirty="0">
                <a:latin typeface="Bernard MT Condensed" pitchFamily="18" charset="0"/>
              </a:rPr>
              <a:t>Solution to Our Challenges</a:t>
            </a:r>
          </a:p>
        </p:txBody>
      </p:sp>
      <p:pic>
        <p:nvPicPr>
          <p:cNvPr id="4" name="Picture 5" descr="ZPPA Logo (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86675" y="6450012"/>
            <a:ext cx="990600" cy="40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Content Placeholder 2"/>
          <p:cNvSpPr>
            <a:spLocks noGrp="1"/>
          </p:cNvSpPr>
          <p:nvPr>
            <p:ph idx="1"/>
          </p:nvPr>
        </p:nvSpPr>
        <p:spPr>
          <a:xfrm>
            <a:off x="457200" y="1295400"/>
            <a:ext cx="8229600" cy="5181600"/>
          </a:xfrm>
          <a:ln/>
        </p:spPr>
        <p:style>
          <a:lnRef idx="1">
            <a:schemeClr val="accent3"/>
          </a:lnRef>
          <a:fillRef idx="2">
            <a:schemeClr val="accent3"/>
          </a:fillRef>
          <a:effectRef idx="1">
            <a:schemeClr val="accent3"/>
          </a:effectRef>
          <a:fontRef idx="minor">
            <a:schemeClr val="dk1"/>
          </a:fontRef>
        </p:style>
        <p:txBody>
          <a:bodyPr>
            <a:normAutofit fontScale="55000" lnSpcReduction="20000"/>
          </a:bodyPr>
          <a:lstStyle/>
          <a:p>
            <a:pPr marL="457200" lvl="1" indent="0" algn="just">
              <a:buNone/>
            </a:pPr>
            <a:r>
              <a:rPr lang="en-US" altLang="en-US" sz="4500" dirty="0"/>
              <a:t>Embracing information technology in </a:t>
            </a:r>
            <a:r>
              <a:rPr lang="en-US" altLang="en-US" sz="4500" dirty="0" smtClean="0"/>
              <a:t>public procurement will greatly help in </a:t>
            </a:r>
            <a:r>
              <a:rPr lang="en-US" altLang="en-US" sz="4500" dirty="0" smtClean="0">
                <a:solidFill>
                  <a:schemeClr val="tx1"/>
                </a:solidFill>
              </a:rPr>
              <a:t>f</a:t>
            </a:r>
            <a:r>
              <a:rPr lang="en-US" sz="4500" dirty="0" smtClean="0">
                <a:solidFill>
                  <a:schemeClr val="tx1"/>
                </a:solidFill>
              </a:rPr>
              <a:t>acing </a:t>
            </a:r>
            <a:r>
              <a:rPr lang="en-US" sz="4500" dirty="0">
                <a:solidFill>
                  <a:schemeClr val="tx1"/>
                </a:solidFill>
              </a:rPr>
              <a:t>the </a:t>
            </a:r>
            <a:r>
              <a:rPr lang="en-US" sz="4500" dirty="0" smtClean="0">
                <a:solidFill>
                  <a:schemeClr val="tx1"/>
                </a:solidFill>
              </a:rPr>
              <a:t>challenges.</a:t>
            </a:r>
          </a:p>
          <a:p>
            <a:pPr marL="457200" lvl="1" indent="0" algn="just">
              <a:buNone/>
            </a:pPr>
            <a:endParaRPr lang="en-US" altLang="en-US" sz="3800" dirty="0" smtClean="0"/>
          </a:p>
          <a:p>
            <a:pPr lvl="1" algn="just">
              <a:buFont typeface="Wingdings" pitchFamily="2" charset="2"/>
              <a:buChar char="q"/>
            </a:pPr>
            <a:r>
              <a:rPr lang="en-US" sz="4200" b="1" dirty="0" smtClean="0"/>
              <a:t>What is E-GP System?</a:t>
            </a:r>
          </a:p>
          <a:p>
            <a:pPr marL="457200" lvl="1" indent="0" algn="just">
              <a:buNone/>
            </a:pPr>
            <a:r>
              <a:rPr lang="en-US" sz="4700" dirty="0"/>
              <a:t>Electronic – Government Procurement (E-GP) is the use of information and Communications Technology (especially the internet) by </a:t>
            </a:r>
            <a:r>
              <a:rPr lang="en-US" altLang="en-US" sz="4700" dirty="0">
                <a:solidFill>
                  <a:schemeClr val="tx1"/>
                </a:solidFill>
              </a:rPr>
              <a:t>government agencies and other actors of the procurement community in conducting all activities of Government Procurement Process Cycle </a:t>
            </a:r>
            <a:r>
              <a:rPr lang="en-US" altLang="en-US" sz="4700" dirty="0"/>
              <a:t>for the acquisition of goods, works, and services with good governance in procurement </a:t>
            </a:r>
            <a:r>
              <a:rPr lang="en-US" altLang="en-US" sz="4700" dirty="0" smtClean="0"/>
              <a:t>management. (</a:t>
            </a:r>
            <a:r>
              <a:rPr lang="en-US" altLang="en-US" sz="4700" i="1" dirty="0" smtClean="0"/>
              <a:t>Dr</a:t>
            </a:r>
            <a:r>
              <a:rPr lang="en-US" altLang="en-US" sz="4700" i="1" dirty="0"/>
              <a:t>. Rajesh K </a:t>
            </a:r>
            <a:r>
              <a:rPr lang="en-US" altLang="en-US" sz="4700" i="1" dirty="0" err="1"/>
              <a:t>Shakya</a:t>
            </a:r>
            <a:r>
              <a:rPr lang="en-US" altLang="en-US" sz="4700" i="1" dirty="0"/>
              <a:t>, e-Procurement Specialist World </a:t>
            </a:r>
            <a:r>
              <a:rPr lang="en-US" altLang="en-US" sz="4700" i="1" dirty="0" smtClean="0"/>
              <a:t>Bank)</a:t>
            </a:r>
            <a:endParaRPr lang="en-US" altLang="en-US" sz="4700" i="1" dirty="0"/>
          </a:p>
          <a:p>
            <a:pPr marL="457200" lvl="1" indent="0" algn="just">
              <a:buNone/>
            </a:pPr>
            <a:endParaRPr lang="en-US" sz="3200" b="1" dirty="0" smtClean="0"/>
          </a:p>
          <a:p>
            <a:pPr lvl="1" algn="just">
              <a:buFont typeface="Wingdings" pitchFamily="2" charset="2"/>
              <a:buChar char="q"/>
            </a:pPr>
            <a:r>
              <a:rPr lang="en-US" sz="4000" b="1" dirty="0" smtClean="0"/>
              <a:t>ZPPA will not  assume the role of buying on behalf of PEs</a:t>
            </a:r>
          </a:p>
          <a:p>
            <a:pPr marL="457200" lvl="1" indent="0" algn="just">
              <a:buNone/>
            </a:pPr>
            <a:r>
              <a:rPr lang="en-US" dirty="0" smtClean="0">
                <a:latin typeface="Cambria" pitchFamily="18" charset="0"/>
              </a:rPr>
              <a:t>	</a:t>
            </a:r>
          </a:p>
        </p:txBody>
      </p:sp>
    </p:spTree>
    <p:extLst>
      <p:ext uri="{BB962C8B-B14F-4D97-AF65-F5344CB8AC3E}">
        <p14:creationId xmlns:p14="http://schemas.microsoft.com/office/powerpoint/2010/main" val="10780518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a:solidFill>
            <a:schemeClr val="accent3">
              <a:lumMod val="60000"/>
              <a:lumOff val="40000"/>
            </a:schemeClr>
          </a:solidFill>
          <a:ln>
            <a:solidFill>
              <a:schemeClr val="accent1"/>
            </a:solidFill>
          </a:ln>
        </p:spPr>
        <p:txBody>
          <a:bodyPr>
            <a:normAutofit/>
          </a:bodyPr>
          <a:lstStyle/>
          <a:p>
            <a:r>
              <a:rPr lang="en-US" sz="4100" dirty="0" smtClean="0">
                <a:latin typeface="Bernard MT Condensed" pitchFamily="18" charset="0"/>
              </a:rPr>
              <a:t>E-GP System Access Diagram</a:t>
            </a:r>
            <a:endParaRPr lang="en-US" sz="4100" dirty="0">
              <a:latin typeface="Bernard MT Condensed" pitchFamily="18" charset="0"/>
            </a:endParaRPr>
          </a:p>
        </p:txBody>
      </p:sp>
      <p:sp>
        <p:nvSpPr>
          <p:cNvPr id="3" name="Content Placeholder 2"/>
          <p:cNvSpPr>
            <a:spLocks noGrp="1"/>
          </p:cNvSpPr>
          <p:nvPr>
            <p:ph idx="1"/>
          </p:nvPr>
        </p:nvSpPr>
        <p:spPr>
          <a:xfrm>
            <a:off x="457200" y="1295400"/>
            <a:ext cx="8229600" cy="4830763"/>
          </a:xfrm>
          <a:ln>
            <a:solidFill>
              <a:schemeClr val="accent1"/>
            </a:solidFill>
          </a:ln>
        </p:spPr>
        <p:txBody>
          <a:bodyPr>
            <a:normAutofit/>
          </a:bodyPr>
          <a:lstStyle/>
          <a:p>
            <a:endParaRPr lang="en-US" sz="5100" dirty="0"/>
          </a:p>
          <a:p>
            <a:pPr marL="0" indent="0">
              <a:buNone/>
              <a:defRPr/>
            </a:pPr>
            <a:r>
              <a:rPr lang="en-US" b="1" dirty="0" smtClean="0">
                <a:latin typeface="Cambria" pitchFamily="18" charset="0"/>
              </a:rPr>
              <a:t> </a:t>
            </a:r>
            <a:endParaRPr lang="en-US" dirty="0" smtClean="0">
              <a:latin typeface="Cambria" pitchFamily="18" charset="0"/>
            </a:endParaRPr>
          </a:p>
          <a:p>
            <a:pPr marL="457200" lvl="1" indent="0" algn="just">
              <a:buNone/>
            </a:pPr>
            <a:r>
              <a:rPr lang="en-US" dirty="0" smtClean="0">
                <a:latin typeface="Cambria" pitchFamily="18" charset="0"/>
              </a:rPr>
              <a:t>	</a:t>
            </a:r>
          </a:p>
          <a:p>
            <a:pPr marL="457200" lvl="1" indent="0" algn="just">
              <a:buNone/>
            </a:pPr>
            <a:endParaRPr lang="en-US" dirty="0">
              <a:latin typeface="Cambria" pitchFamily="18" charset="0"/>
            </a:endParaRPr>
          </a:p>
          <a:p>
            <a:pPr marL="457200" lvl="1" indent="0" algn="just">
              <a:buNone/>
            </a:pPr>
            <a:endParaRPr lang="en-US" dirty="0" smtClean="0">
              <a:latin typeface="Cambria" pitchFamily="18" charset="0"/>
            </a:endParaRPr>
          </a:p>
          <a:p>
            <a:pPr marL="457200" lvl="1" indent="0" algn="just">
              <a:buNone/>
            </a:pPr>
            <a:endParaRPr lang="en-US" dirty="0">
              <a:latin typeface="Cambria" pitchFamily="18" charset="0"/>
            </a:endParaRPr>
          </a:p>
          <a:p>
            <a:pPr marL="457200" lvl="1" indent="0" algn="just">
              <a:buNone/>
            </a:pPr>
            <a:endParaRPr lang="en-US" dirty="0" smtClean="0">
              <a:latin typeface="Cambria" pitchFamily="18" charset="0"/>
            </a:endParaRPr>
          </a:p>
        </p:txBody>
      </p:sp>
      <p:pic>
        <p:nvPicPr>
          <p:cNvPr id="4" name="Picture 5" descr="ZPPA Logo (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313" y="6143625"/>
            <a:ext cx="990600" cy="40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6957060" y="6166485"/>
            <a:ext cx="1905000" cy="261610"/>
          </a:xfrm>
          <a:prstGeom prst="rect">
            <a:avLst/>
          </a:prstGeom>
          <a:noFill/>
        </p:spPr>
        <p:txBody>
          <a:bodyPr wrap="square" rtlCol="0">
            <a:spAutoFit/>
          </a:bodyPr>
          <a:lstStyle/>
          <a:p>
            <a:r>
              <a:rPr lang="en-US" sz="1100" b="1" dirty="0" smtClean="0"/>
              <a:t>Diagram: Dr. Rajesh </a:t>
            </a:r>
            <a:r>
              <a:rPr lang="en-US" sz="1100" b="1" dirty="0" err="1" smtClean="0"/>
              <a:t>Shakya</a:t>
            </a:r>
            <a:endParaRPr lang="en-US" sz="1100" b="1"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371600"/>
            <a:ext cx="8153400" cy="472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273265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a:solidFill>
            <a:schemeClr val="accent3">
              <a:lumMod val="60000"/>
              <a:lumOff val="40000"/>
            </a:schemeClr>
          </a:solidFill>
          <a:ln>
            <a:solidFill>
              <a:schemeClr val="accent1"/>
            </a:solidFill>
          </a:ln>
        </p:spPr>
        <p:txBody>
          <a:bodyPr>
            <a:normAutofit/>
          </a:bodyPr>
          <a:lstStyle/>
          <a:p>
            <a:r>
              <a:rPr lang="en-US" dirty="0" smtClean="0">
                <a:latin typeface="Bernard MT Condensed" pitchFamily="18" charset="0"/>
              </a:rPr>
              <a:t>Objectives of the E-GP System</a:t>
            </a:r>
            <a:endParaRPr lang="en-US" dirty="0">
              <a:latin typeface="Bernard MT Condensed" pitchFamily="18" charset="0"/>
            </a:endParaRPr>
          </a:p>
        </p:txBody>
      </p:sp>
      <p:sp>
        <p:nvSpPr>
          <p:cNvPr id="3" name="Content Placeholder 2"/>
          <p:cNvSpPr>
            <a:spLocks noGrp="1"/>
          </p:cNvSpPr>
          <p:nvPr>
            <p:ph idx="1"/>
          </p:nvPr>
        </p:nvSpPr>
        <p:spPr>
          <a:xfrm>
            <a:off x="457200" y="1143000"/>
            <a:ext cx="8229600" cy="5105401"/>
          </a:xfrm>
          <a:ln/>
        </p:spPr>
        <p:style>
          <a:lnRef idx="1">
            <a:schemeClr val="accent3"/>
          </a:lnRef>
          <a:fillRef idx="2">
            <a:schemeClr val="accent3"/>
          </a:fillRef>
          <a:effectRef idx="1">
            <a:schemeClr val="accent3"/>
          </a:effectRef>
          <a:fontRef idx="minor">
            <a:schemeClr val="dk1"/>
          </a:fontRef>
        </p:style>
        <p:txBody>
          <a:bodyPr>
            <a:normAutofit fontScale="32500" lnSpcReduction="20000"/>
          </a:bodyPr>
          <a:lstStyle/>
          <a:p>
            <a:pPr>
              <a:lnSpc>
                <a:spcPct val="120000"/>
              </a:lnSpc>
            </a:pPr>
            <a:r>
              <a:rPr lang="en-US" sz="8000" dirty="0" smtClean="0"/>
              <a:t>Reduce </a:t>
            </a:r>
            <a:r>
              <a:rPr lang="en-US" sz="8000" dirty="0"/>
              <a:t>the time and cost of doing business for both </a:t>
            </a:r>
            <a:r>
              <a:rPr lang="en-US" sz="8000" dirty="0" smtClean="0"/>
              <a:t>bidders and PEs</a:t>
            </a:r>
          </a:p>
          <a:p>
            <a:pPr>
              <a:lnSpc>
                <a:spcPct val="120000"/>
              </a:lnSpc>
            </a:pPr>
            <a:r>
              <a:rPr lang="en-US" sz="8000" dirty="0" smtClean="0"/>
              <a:t>Realize </a:t>
            </a:r>
            <a:r>
              <a:rPr lang="en-US" sz="8000" dirty="0"/>
              <a:t>better value for money spent through increased </a:t>
            </a:r>
            <a:r>
              <a:rPr lang="en-US" sz="8000" dirty="0" smtClean="0"/>
              <a:t>competition</a:t>
            </a:r>
          </a:p>
          <a:p>
            <a:pPr>
              <a:lnSpc>
                <a:spcPct val="120000"/>
              </a:lnSpc>
            </a:pPr>
            <a:r>
              <a:rPr lang="en-US" sz="8000" dirty="0" smtClean="0"/>
              <a:t>Standardize </a:t>
            </a:r>
            <a:r>
              <a:rPr lang="en-US" sz="8000" dirty="0"/>
              <a:t>the </a:t>
            </a:r>
            <a:r>
              <a:rPr lang="en-US" sz="8000" dirty="0" smtClean="0"/>
              <a:t>public procurement </a:t>
            </a:r>
            <a:r>
              <a:rPr lang="en-US" sz="8000" dirty="0"/>
              <a:t>processes across </a:t>
            </a:r>
            <a:r>
              <a:rPr lang="en-US" sz="8000" dirty="0" smtClean="0"/>
              <a:t>govt. departments/agencies</a:t>
            </a:r>
          </a:p>
          <a:p>
            <a:pPr>
              <a:lnSpc>
                <a:spcPct val="120000"/>
              </a:lnSpc>
            </a:pPr>
            <a:r>
              <a:rPr lang="en-US" sz="8000" dirty="0" smtClean="0"/>
              <a:t>Allow </a:t>
            </a:r>
            <a:r>
              <a:rPr lang="en-US" sz="8000" dirty="0"/>
              <a:t>equal opportunity to all </a:t>
            </a:r>
            <a:r>
              <a:rPr lang="en-US" sz="8000" dirty="0" smtClean="0"/>
              <a:t>bidders</a:t>
            </a:r>
          </a:p>
          <a:p>
            <a:pPr>
              <a:lnSpc>
                <a:spcPct val="120000"/>
              </a:lnSpc>
            </a:pPr>
            <a:r>
              <a:rPr lang="en-US" sz="8000" dirty="0" smtClean="0"/>
              <a:t>Bring transparency (good governance)</a:t>
            </a:r>
          </a:p>
          <a:p>
            <a:pPr>
              <a:lnSpc>
                <a:spcPct val="120000"/>
              </a:lnSpc>
            </a:pPr>
            <a:r>
              <a:rPr lang="en-US" sz="8000" dirty="0" smtClean="0"/>
              <a:t>Social economic development</a:t>
            </a:r>
          </a:p>
          <a:p>
            <a:pPr>
              <a:lnSpc>
                <a:spcPct val="120000"/>
              </a:lnSpc>
            </a:pPr>
            <a:r>
              <a:rPr lang="en-US" sz="8000" dirty="0" smtClean="0"/>
              <a:t>To make it easy for ZPPA to monitor compliance</a:t>
            </a:r>
          </a:p>
          <a:p>
            <a:endParaRPr lang="en-US" sz="5100" dirty="0"/>
          </a:p>
          <a:p>
            <a:pPr marL="0" indent="0">
              <a:buNone/>
              <a:defRPr/>
            </a:pPr>
            <a:r>
              <a:rPr lang="en-US" b="1" dirty="0" smtClean="0">
                <a:latin typeface="Cambria" pitchFamily="18" charset="0"/>
              </a:rPr>
              <a:t> </a:t>
            </a:r>
            <a:endParaRPr lang="en-US" dirty="0" smtClean="0">
              <a:latin typeface="Cambria" pitchFamily="18" charset="0"/>
            </a:endParaRPr>
          </a:p>
          <a:p>
            <a:pPr marL="457200" lvl="1" indent="0" algn="just">
              <a:buNone/>
            </a:pPr>
            <a:r>
              <a:rPr lang="en-US" dirty="0" smtClean="0">
                <a:latin typeface="Cambria" pitchFamily="18" charset="0"/>
              </a:rPr>
              <a:t>	</a:t>
            </a:r>
          </a:p>
          <a:p>
            <a:pPr marL="457200" lvl="1" indent="0" algn="just">
              <a:buNone/>
            </a:pPr>
            <a:endParaRPr lang="en-US" dirty="0">
              <a:latin typeface="Cambria" pitchFamily="18" charset="0"/>
            </a:endParaRPr>
          </a:p>
          <a:p>
            <a:pPr marL="457200" lvl="1" indent="0" algn="just">
              <a:buNone/>
            </a:pPr>
            <a:endParaRPr lang="en-US" dirty="0" smtClean="0">
              <a:latin typeface="Cambria" pitchFamily="18" charset="0"/>
            </a:endParaRPr>
          </a:p>
          <a:p>
            <a:pPr marL="457200" lvl="1" indent="0" algn="just">
              <a:buNone/>
            </a:pPr>
            <a:endParaRPr lang="en-US" dirty="0">
              <a:latin typeface="Cambria" pitchFamily="18" charset="0"/>
            </a:endParaRPr>
          </a:p>
          <a:p>
            <a:pPr marL="457200" lvl="1" indent="0" algn="just">
              <a:buNone/>
            </a:pPr>
            <a:endParaRPr lang="en-US" dirty="0" smtClean="0">
              <a:latin typeface="Cambria" pitchFamily="18" charset="0"/>
            </a:endParaRPr>
          </a:p>
        </p:txBody>
      </p:sp>
      <p:pic>
        <p:nvPicPr>
          <p:cNvPr id="4" name="Picture 5" descr="ZPPA Logo (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6347619"/>
            <a:ext cx="990600" cy="40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1140665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a:solidFill>
            <a:schemeClr val="accent3">
              <a:lumMod val="60000"/>
              <a:lumOff val="40000"/>
            </a:schemeClr>
          </a:solidFill>
          <a:ln>
            <a:solidFill>
              <a:schemeClr val="accent1"/>
            </a:solidFill>
          </a:ln>
        </p:spPr>
        <p:txBody>
          <a:bodyPr>
            <a:normAutofit/>
          </a:bodyPr>
          <a:lstStyle/>
          <a:p>
            <a:r>
              <a:rPr lang="en-US" sz="4000" dirty="0">
                <a:latin typeface="Bernard MT Condensed" pitchFamily="18" charset="0"/>
              </a:rPr>
              <a:t>Benefits of </a:t>
            </a:r>
            <a:r>
              <a:rPr lang="en-US" sz="4000" dirty="0" smtClean="0">
                <a:latin typeface="Bernard MT Condensed" pitchFamily="18" charset="0"/>
              </a:rPr>
              <a:t>E-GP </a:t>
            </a:r>
            <a:r>
              <a:rPr lang="en-US" sz="4000" dirty="0">
                <a:latin typeface="Bernard MT Condensed" pitchFamily="18" charset="0"/>
              </a:rPr>
              <a:t>to </a:t>
            </a:r>
            <a:r>
              <a:rPr lang="en-US" sz="4000" dirty="0" smtClean="0">
                <a:latin typeface="Bernard MT Condensed" pitchFamily="18" charset="0"/>
              </a:rPr>
              <a:t>Bidders</a:t>
            </a:r>
            <a:endParaRPr lang="en-US" sz="4000" dirty="0">
              <a:latin typeface="Bernard MT Condensed" pitchFamily="18" charset="0"/>
            </a:endParaRPr>
          </a:p>
        </p:txBody>
      </p:sp>
      <p:sp>
        <p:nvSpPr>
          <p:cNvPr id="3" name="Content Placeholder 2"/>
          <p:cNvSpPr>
            <a:spLocks noGrp="1"/>
          </p:cNvSpPr>
          <p:nvPr>
            <p:ph idx="1"/>
          </p:nvPr>
        </p:nvSpPr>
        <p:spPr>
          <a:xfrm>
            <a:off x="457200" y="1066800"/>
            <a:ext cx="8229600" cy="5383212"/>
          </a:xfrm>
          <a:ln/>
        </p:spPr>
        <p:style>
          <a:lnRef idx="1">
            <a:schemeClr val="accent3"/>
          </a:lnRef>
          <a:fillRef idx="2">
            <a:schemeClr val="accent3"/>
          </a:fillRef>
          <a:effectRef idx="1">
            <a:schemeClr val="accent3"/>
          </a:effectRef>
          <a:fontRef idx="minor">
            <a:schemeClr val="dk1"/>
          </a:fontRef>
        </p:style>
        <p:txBody>
          <a:bodyPr>
            <a:normAutofit fontScale="47500" lnSpcReduction="20000"/>
          </a:bodyPr>
          <a:lstStyle/>
          <a:p>
            <a:r>
              <a:rPr lang="en-US" sz="4800" dirty="0" smtClean="0"/>
              <a:t>Reduces </a:t>
            </a:r>
            <a:r>
              <a:rPr lang="en-US" sz="4800" dirty="0"/>
              <a:t>cost to </a:t>
            </a:r>
            <a:r>
              <a:rPr lang="en-US" sz="4800" dirty="0" smtClean="0"/>
              <a:t>bidders.</a:t>
            </a:r>
            <a:endParaRPr lang="en-US" sz="4800" dirty="0"/>
          </a:p>
          <a:p>
            <a:r>
              <a:rPr lang="en-US" sz="4800" dirty="0"/>
              <a:t>Greater transparency through the automated publication of </a:t>
            </a:r>
            <a:r>
              <a:rPr lang="en-US" sz="4800" dirty="0" smtClean="0"/>
              <a:t>tenders </a:t>
            </a:r>
            <a:r>
              <a:rPr lang="en-US" sz="4800" dirty="0"/>
              <a:t>and </a:t>
            </a:r>
            <a:r>
              <a:rPr lang="en-US" sz="4800" dirty="0" smtClean="0"/>
              <a:t>contract </a:t>
            </a:r>
            <a:r>
              <a:rPr lang="en-US" sz="4800" dirty="0"/>
              <a:t>awards</a:t>
            </a:r>
          </a:p>
          <a:p>
            <a:pPr lvl="0"/>
            <a:r>
              <a:rPr lang="en-US" sz="4800" dirty="0" smtClean="0"/>
              <a:t>Automatic </a:t>
            </a:r>
            <a:r>
              <a:rPr lang="en-US" sz="4800" dirty="0"/>
              <a:t>e</a:t>
            </a:r>
            <a:r>
              <a:rPr lang="en-US" sz="4800" dirty="0" smtClean="0"/>
              <a:t>mail alerts (Notifications), (e.g. confirmation </a:t>
            </a:r>
            <a:r>
              <a:rPr lang="en-US" sz="4800" dirty="0"/>
              <a:t>of tender </a:t>
            </a:r>
            <a:r>
              <a:rPr lang="en-US" sz="4800" dirty="0" smtClean="0"/>
              <a:t>submission)</a:t>
            </a:r>
          </a:p>
          <a:p>
            <a:r>
              <a:rPr lang="en-US" altLang="en-US" sz="4800" dirty="0"/>
              <a:t>Automated compliance validation during bid submission therefore high chance of winning bids</a:t>
            </a:r>
            <a:r>
              <a:rPr lang="en-US" altLang="en-US" sz="4800" dirty="0" smtClean="0"/>
              <a:t>.</a:t>
            </a:r>
            <a:endParaRPr lang="en-US" sz="4800" dirty="0"/>
          </a:p>
          <a:p>
            <a:pPr lvl="0"/>
            <a:r>
              <a:rPr lang="en-US" sz="4800" dirty="0"/>
              <a:t>The tender document can be downloaded free of </a:t>
            </a:r>
            <a:r>
              <a:rPr lang="en-US" sz="4800" dirty="0" smtClean="0"/>
              <a:t>charge. Bidders will be charged at bid submission.</a:t>
            </a:r>
            <a:endParaRPr lang="en-US" sz="4800" dirty="0"/>
          </a:p>
          <a:p>
            <a:pPr lvl="0"/>
            <a:r>
              <a:rPr lang="en-US" sz="4800" dirty="0" smtClean="0"/>
              <a:t>Search mechanisms allowing search </a:t>
            </a:r>
            <a:r>
              <a:rPr lang="en-US" sz="4800" dirty="0"/>
              <a:t>for tender </a:t>
            </a:r>
            <a:r>
              <a:rPr lang="en-US" sz="4800" dirty="0" smtClean="0"/>
              <a:t>notices and </a:t>
            </a:r>
            <a:r>
              <a:rPr lang="en-US" sz="4800" dirty="0"/>
              <a:t>contract award </a:t>
            </a:r>
            <a:r>
              <a:rPr lang="en-US" sz="4800" dirty="0" smtClean="0"/>
              <a:t>information.</a:t>
            </a:r>
            <a:r>
              <a:rPr lang="tr-TR" sz="4800" dirty="0" smtClean="0"/>
              <a:t> </a:t>
            </a:r>
            <a:endParaRPr lang="en-US" sz="4800" dirty="0"/>
          </a:p>
          <a:p>
            <a:r>
              <a:rPr lang="en-US" sz="4800" dirty="0" smtClean="0"/>
              <a:t>Location independent leading to increased opportunities. </a:t>
            </a:r>
            <a:r>
              <a:rPr lang="en-US" altLang="en-US" sz="4800" dirty="0"/>
              <a:t>Bid submission from </a:t>
            </a:r>
            <a:r>
              <a:rPr lang="en-US" altLang="en-US" sz="4800" dirty="0" smtClean="0"/>
              <a:t>anywhere.</a:t>
            </a:r>
            <a:endParaRPr lang="en-US" altLang="en-US" sz="4800" dirty="0"/>
          </a:p>
          <a:p>
            <a:pPr lvl="0"/>
            <a:r>
              <a:rPr lang="en-US" sz="4800" dirty="0" smtClean="0"/>
              <a:t>Consistency </a:t>
            </a:r>
            <a:r>
              <a:rPr lang="en-US" sz="4800" dirty="0"/>
              <a:t>of </a:t>
            </a:r>
            <a:r>
              <a:rPr lang="en-US" sz="4800" dirty="0" smtClean="0"/>
              <a:t>process and 24X7 </a:t>
            </a:r>
            <a:r>
              <a:rPr lang="en-US" sz="4800" dirty="0"/>
              <a:t>a</a:t>
            </a:r>
            <a:r>
              <a:rPr lang="en-US" sz="4800" dirty="0" smtClean="0"/>
              <a:t>ccessibility.</a:t>
            </a:r>
            <a:endParaRPr lang="en-US" sz="4800" dirty="0"/>
          </a:p>
          <a:p>
            <a:pPr lvl="0"/>
            <a:r>
              <a:rPr lang="en-US" sz="4800" dirty="0" smtClean="0"/>
              <a:t>Tenders are </a:t>
            </a:r>
            <a:r>
              <a:rPr lang="en-US" sz="4800" dirty="0"/>
              <a:t>encrypted </a:t>
            </a:r>
            <a:r>
              <a:rPr lang="en-US" sz="4800" dirty="0" smtClean="0"/>
              <a:t>at </a:t>
            </a:r>
            <a:r>
              <a:rPr lang="en-US" sz="4800" dirty="0"/>
              <a:t>the time of </a:t>
            </a:r>
            <a:r>
              <a:rPr lang="en-US" sz="4800" dirty="0" smtClean="0"/>
              <a:t>submission.</a:t>
            </a:r>
          </a:p>
          <a:p>
            <a:r>
              <a:rPr lang="en-US" sz="4800" dirty="0"/>
              <a:t>Both offline and online payment options</a:t>
            </a:r>
            <a:r>
              <a:rPr lang="en-US" sz="4800" dirty="0" smtClean="0"/>
              <a:t>.</a:t>
            </a:r>
            <a:endParaRPr lang="en-US" sz="4800" dirty="0"/>
          </a:p>
          <a:p>
            <a:pPr marL="0" lvl="0" indent="0">
              <a:buNone/>
            </a:pPr>
            <a:endParaRPr lang="en-US" dirty="0" smtClean="0">
              <a:latin typeface="Cambria" pitchFamily="18" charset="0"/>
            </a:endParaRPr>
          </a:p>
        </p:txBody>
      </p:sp>
      <p:pic>
        <p:nvPicPr>
          <p:cNvPr id="4" name="Picture 5" descr="ZPPA Logo (JPE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 y="6506894"/>
            <a:ext cx="852487" cy="35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715388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a:solidFill>
            <a:schemeClr val="accent3">
              <a:lumMod val="60000"/>
              <a:lumOff val="40000"/>
            </a:schemeClr>
          </a:solidFill>
          <a:ln>
            <a:solidFill>
              <a:schemeClr val="accent1"/>
            </a:solidFill>
          </a:ln>
        </p:spPr>
        <p:txBody>
          <a:bodyPr>
            <a:normAutofit/>
          </a:bodyPr>
          <a:lstStyle/>
          <a:p>
            <a:r>
              <a:rPr lang="en-US" sz="4000" dirty="0">
                <a:latin typeface="Bernard MT Condensed" pitchFamily="18" charset="0"/>
              </a:rPr>
              <a:t>Benefits of </a:t>
            </a:r>
            <a:r>
              <a:rPr lang="en-US" sz="4000" dirty="0" smtClean="0">
                <a:latin typeface="Bernard MT Condensed" pitchFamily="18" charset="0"/>
              </a:rPr>
              <a:t>E-GP to PEs</a:t>
            </a:r>
            <a:endParaRPr lang="en-US" sz="4000" dirty="0">
              <a:latin typeface="Bernard MT Condensed" pitchFamily="18" charset="0"/>
            </a:endParaRPr>
          </a:p>
        </p:txBody>
      </p:sp>
      <p:sp>
        <p:nvSpPr>
          <p:cNvPr id="3" name="Content Placeholder 2"/>
          <p:cNvSpPr>
            <a:spLocks noGrp="1"/>
          </p:cNvSpPr>
          <p:nvPr>
            <p:ph idx="1"/>
          </p:nvPr>
        </p:nvSpPr>
        <p:spPr>
          <a:xfrm>
            <a:off x="457200" y="1066800"/>
            <a:ext cx="8229600" cy="5334000"/>
          </a:xfrm>
          <a:ln/>
        </p:spPr>
        <p:style>
          <a:lnRef idx="1">
            <a:schemeClr val="accent3"/>
          </a:lnRef>
          <a:fillRef idx="2">
            <a:schemeClr val="accent3"/>
          </a:fillRef>
          <a:effectRef idx="1">
            <a:schemeClr val="accent3"/>
          </a:effectRef>
          <a:fontRef idx="minor">
            <a:schemeClr val="dk1"/>
          </a:fontRef>
        </p:style>
        <p:txBody>
          <a:bodyPr>
            <a:normAutofit fontScale="47500" lnSpcReduction="20000"/>
          </a:bodyPr>
          <a:lstStyle/>
          <a:p>
            <a:pPr marL="457200" lvl="1" indent="0" algn="just">
              <a:buNone/>
            </a:pPr>
            <a:endParaRPr lang="en-US" dirty="0" smtClean="0">
              <a:latin typeface="Cambria" pitchFamily="18" charset="0"/>
            </a:endParaRPr>
          </a:p>
          <a:p>
            <a:pPr lvl="0"/>
            <a:r>
              <a:rPr lang="en-US" sz="6400" dirty="0"/>
              <a:t>Automatic viewing of all tenders online including past data for reference as all tender related information will be available online</a:t>
            </a:r>
            <a:r>
              <a:rPr lang="en-US" sz="6400" dirty="0" smtClean="0"/>
              <a:t>.</a:t>
            </a:r>
            <a:endParaRPr lang="en-US" sz="6400" dirty="0"/>
          </a:p>
          <a:p>
            <a:pPr marL="342900" lvl="1" indent="-342900">
              <a:buFont typeface="Arial" pitchFamily="34" charset="0"/>
              <a:buChar char="•"/>
            </a:pPr>
            <a:r>
              <a:rPr lang="en-US" sz="6400" dirty="0" smtClean="0"/>
              <a:t>Reduces </a:t>
            </a:r>
            <a:r>
              <a:rPr lang="en-US" sz="6400" dirty="0"/>
              <a:t>time of finalization of tenders.</a:t>
            </a:r>
          </a:p>
          <a:p>
            <a:pPr marL="342900" lvl="1" indent="-342900">
              <a:buFont typeface="Arial" pitchFamily="34" charset="0"/>
              <a:buChar char="•"/>
            </a:pPr>
            <a:r>
              <a:rPr lang="en-US" sz="6400" dirty="0"/>
              <a:t>Easy generation and sharing of management reports.</a:t>
            </a:r>
          </a:p>
          <a:p>
            <a:pPr marL="342900" lvl="1" indent="-342900">
              <a:buFont typeface="Arial" pitchFamily="34" charset="0"/>
              <a:buChar char="•"/>
            </a:pPr>
            <a:r>
              <a:rPr lang="en-US" sz="6400" dirty="0"/>
              <a:t>Easier management of framework agreements.</a:t>
            </a:r>
          </a:p>
          <a:p>
            <a:pPr marL="342900" lvl="1" indent="-342900">
              <a:buFont typeface="Arial" pitchFamily="34" charset="0"/>
              <a:buChar char="•"/>
            </a:pPr>
            <a:r>
              <a:rPr lang="en-US" sz="6400" dirty="0"/>
              <a:t>Simplify the publication of information to Bidders, Suppliers and the general public.</a:t>
            </a:r>
          </a:p>
          <a:p>
            <a:pPr marL="342900" lvl="1" indent="-342900">
              <a:buFont typeface="Arial" pitchFamily="34" charset="0"/>
              <a:buChar char="•"/>
            </a:pPr>
            <a:r>
              <a:rPr lang="en-US" sz="6400" dirty="0" smtClean="0"/>
              <a:t>Improve </a:t>
            </a:r>
            <a:r>
              <a:rPr lang="en-US" sz="6400" dirty="0"/>
              <a:t>accounting and controlling possibilities of public procurement.</a:t>
            </a:r>
          </a:p>
          <a:p>
            <a:pPr marL="342900" lvl="1" indent="-342900">
              <a:buFont typeface="Arial" pitchFamily="34" charset="0"/>
              <a:buChar char="•"/>
            </a:pPr>
            <a:r>
              <a:rPr lang="en-US" sz="6400" dirty="0"/>
              <a:t>Provides an effective audit trail</a:t>
            </a:r>
            <a:r>
              <a:rPr lang="en-US" sz="6400" dirty="0" smtClean="0"/>
              <a:t>.</a:t>
            </a:r>
            <a:endParaRPr lang="en-US" sz="6400" dirty="0"/>
          </a:p>
        </p:txBody>
      </p:sp>
      <p:pic>
        <p:nvPicPr>
          <p:cNvPr id="4" name="Picture 5" descr="ZPPA Logo (JPE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6498016"/>
            <a:ext cx="900113" cy="370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250399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4416</TotalTime>
  <Words>971</Words>
  <Application>Microsoft Office PowerPoint</Application>
  <PresentationFormat>On-screen Show (4:3)</PresentationFormat>
  <Paragraphs>156</Paragraphs>
  <Slides>19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Bernard MT Condensed</vt:lpstr>
      <vt:lpstr>Calibri</vt:lpstr>
      <vt:lpstr>Cambria</vt:lpstr>
      <vt:lpstr>Times New Roman</vt:lpstr>
      <vt:lpstr>Wingdings</vt:lpstr>
      <vt:lpstr>Office Theme</vt:lpstr>
      <vt:lpstr>PowerPoint Presentation</vt:lpstr>
      <vt:lpstr>Presentation Outline</vt:lpstr>
      <vt:lpstr>Challenges/Limitations of Current Manual Public Procurement Method</vt:lpstr>
      <vt:lpstr>Challenges/Limitations of Current Manual Public Procurement Method….contd</vt:lpstr>
      <vt:lpstr>E-GP System - A Solution to Our Challenges</vt:lpstr>
      <vt:lpstr>E-GP System Access Diagram</vt:lpstr>
      <vt:lpstr>Objectives of the E-GP System</vt:lpstr>
      <vt:lpstr>Benefits of E-GP to Bidders</vt:lpstr>
      <vt:lpstr>Benefits of E-GP to PEs</vt:lpstr>
      <vt:lpstr>Benefits of E-GP to ZPPA</vt:lpstr>
      <vt:lpstr>Benefits of E-GP to Government</vt:lpstr>
      <vt:lpstr>E-GP Modules</vt:lpstr>
      <vt:lpstr>E-GP System Important Steps</vt:lpstr>
      <vt:lpstr>E-GP Workflow Diagram</vt:lpstr>
      <vt:lpstr>Integration of E-GP with other Systems</vt:lpstr>
      <vt:lpstr>Target Implementation Period</vt:lpstr>
      <vt:lpstr>Important Considerations</vt:lpstr>
      <vt:lpstr>Conclusion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ELECTRONIC GOVERNMENT PROCUREMENT SYSTEM (EGP)</dc:title>
  <dc:creator>john chipandwe</dc:creator>
  <cp:lastModifiedBy>Osward Zulu</cp:lastModifiedBy>
  <cp:revision>146</cp:revision>
  <dcterms:created xsi:type="dcterms:W3CDTF">2015-03-05T13:35:36Z</dcterms:created>
  <dcterms:modified xsi:type="dcterms:W3CDTF">2016-12-16T06:30:59Z</dcterms:modified>
</cp:coreProperties>
</file>