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04" r:id="rId2"/>
    <p:sldId id="306" r:id="rId3"/>
    <p:sldId id="309" r:id="rId4"/>
    <p:sldId id="310" r:id="rId5"/>
    <p:sldId id="361" r:id="rId6"/>
    <p:sldId id="311" r:id="rId7"/>
    <p:sldId id="352" r:id="rId8"/>
    <p:sldId id="312" r:id="rId9"/>
    <p:sldId id="313" r:id="rId10"/>
    <p:sldId id="314" r:id="rId11"/>
    <p:sldId id="334" r:id="rId12"/>
    <p:sldId id="360" r:id="rId13"/>
    <p:sldId id="362" r:id="rId14"/>
    <p:sldId id="316" r:id="rId15"/>
    <p:sldId id="350" r:id="rId16"/>
    <p:sldId id="356" r:id="rId17"/>
    <p:sldId id="300" r:id="rId18"/>
    <p:sldId id="30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526" autoAdjust="0"/>
  </p:normalViewPr>
  <p:slideViewPr>
    <p:cSldViewPr>
      <p:cViewPr>
        <p:scale>
          <a:sx n="80" d="100"/>
          <a:sy n="80" d="100"/>
        </p:scale>
        <p:origin x="-1349" y="-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941"/>
    </p:cViewPr>
  </p:sorter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A29B-D679-4808-BC92-F58B4E65DC44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8403E-8466-42AD-941D-4785A734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2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3970F-699D-4280-AD49-0CE14F7AA3D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CC606-DF65-4179-92A3-01F1EEB65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6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CC606-DF65-4179-92A3-01F1EEB654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4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2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9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1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7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3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5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9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2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B1EFB-13E8-41B1-B9B5-34B44E760B9B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73275-CC54-4BD1-A6DE-C446D79E2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3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4267199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ct val="0"/>
              </a:spcBef>
            </a:pPr>
            <a:endParaRPr lang="en-US" sz="4400" dirty="0" smtClean="0">
              <a:solidFill>
                <a:schemeClr val="accent2">
                  <a:lumMod val="75000"/>
                </a:schemeClr>
              </a:solidFill>
              <a:latin typeface="Bernard MT Condensed" pitchFamily="18" charset="0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Bernard MT Condensed" pitchFamily="18" charset="0"/>
                <a:ea typeface="+mj-ea"/>
                <a:cs typeface="+mj-cs"/>
              </a:rPr>
              <a:t>ELECTRONIC – GOVERNMENT PROCUREMENT SYSTEM</a:t>
            </a:r>
          </a:p>
          <a:p>
            <a:pPr>
              <a:spcBef>
                <a:spcPct val="0"/>
              </a:spcBef>
            </a:pP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Bernard MT Condensed" pitchFamily="18" charset="0"/>
                <a:ea typeface="+mj-ea"/>
                <a:cs typeface="+mj-cs"/>
              </a:rPr>
              <a:t>(E-GP)</a:t>
            </a:r>
          </a:p>
          <a:p>
            <a:pPr>
              <a:spcBef>
                <a:spcPct val="0"/>
              </a:spcBef>
            </a:pPr>
            <a:endParaRPr lang="en-US" sz="4400" dirty="0" smtClean="0">
              <a:solidFill>
                <a:schemeClr val="accent2">
                  <a:lumMod val="75000"/>
                </a:schemeClr>
              </a:solidFill>
              <a:latin typeface="Bernard MT Condensed" pitchFamily="18" charset="0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endParaRPr lang="en-US" sz="5400" dirty="0">
              <a:solidFill>
                <a:schemeClr val="accent2">
                  <a:lumMod val="75000"/>
                </a:schemeClr>
              </a:solidFill>
              <a:latin typeface="Bernard MT Condensed" pitchFamily="18" charset="0"/>
              <a:ea typeface="+mj-ea"/>
              <a:cs typeface="+mj-cs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PPA Logo (JPEG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280" y="228600"/>
            <a:ext cx="5183768" cy="206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65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4000" dirty="0">
                <a:latin typeface="Bernard MT Condensed" pitchFamily="18" charset="0"/>
              </a:rPr>
              <a:t>Benefits of </a:t>
            </a:r>
            <a:r>
              <a:rPr lang="en-US" sz="4000" dirty="0" smtClean="0">
                <a:latin typeface="Bernard MT Condensed" pitchFamily="18" charset="0"/>
              </a:rPr>
              <a:t>E-GP to PEs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457200" lvl="1" indent="0" algn="just">
              <a:buNone/>
            </a:pPr>
            <a:endParaRPr lang="en-US" dirty="0" smtClean="0">
              <a:latin typeface="Cambria" pitchFamily="18" charset="0"/>
            </a:endParaRPr>
          </a:p>
          <a:p>
            <a:pPr lvl="0"/>
            <a:r>
              <a:rPr lang="en-US" sz="6400" dirty="0"/>
              <a:t>Automatic viewing of all tenders online including past data for reference as all tender related information will be available online</a:t>
            </a:r>
            <a:r>
              <a:rPr lang="en-US" sz="6400" dirty="0" smtClean="0"/>
              <a:t>.</a:t>
            </a:r>
            <a:endParaRPr lang="en-US" sz="64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6400" dirty="0" smtClean="0"/>
              <a:t>Reduces </a:t>
            </a:r>
            <a:r>
              <a:rPr lang="en-US" sz="6400" dirty="0"/>
              <a:t>time of finalization of tenders.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6400" dirty="0"/>
              <a:t>Easy generation and sharing of management reports.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6400" dirty="0"/>
              <a:t>Easier management of framework agreements.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6400" dirty="0"/>
              <a:t>Simplify the publication of information to Bidders, Suppliers and the general public.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6400" dirty="0" smtClean="0"/>
              <a:t>Improve </a:t>
            </a:r>
            <a:r>
              <a:rPr lang="en-US" sz="6400" dirty="0"/>
              <a:t>accounting and controlling possibilities of public procurement.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6400" dirty="0"/>
              <a:t>Provides an effective audit trail</a:t>
            </a:r>
            <a:r>
              <a:rPr lang="en-US" sz="6400" dirty="0" smtClean="0"/>
              <a:t>.</a:t>
            </a:r>
            <a:endParaRPr lang="en-US" sz="6400" dirty="0"/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498016"/>
            <a:ext cx="900113" cy="3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503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4200" dirty="0" smtClean="0">
                <a:latin typeface="Bernard MT Condensed" pitchFamily="18" charset="0"/>
              </a:rPr>
              <a:t>Benefits of E-GP to ZPPA</a:t>
            </a:r>
            <a:endParaRPr lang="en-US" sz="4200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Makes </a:t>
            </a:r>
            <a:r>
              <a:rPr lang="en-US" sz="2800" dirty="0"/>
              <a:t>it easier for ZPPA to Monitor compliance</a:t>
            </a:r>
          </a:p>
          <a:p>
            <a:r>
              <a:rPr lang="en-US" sz="2800" dirty="0"/>
              <a:t>Allows integration with other stakeholders’ </a:t>
            </a:r>
            <a:r>
              <a:rPr lang="en-US" sz="2800" dirty="0" smtClean="0"/>
              <a:t>systems</a:t>
            </a:r>
          </a:p>
          <a:p>
            <a:r>
              <a:rPr lang="en-US" sz="2800" dirty="0"/>
              <a:t>Makes it easier </a:t>
            </a:r>
            <a:r>
              <a:rPr lang="en-US" sz="2800" dirty="0" smtClean="0"/>
              <a:t>for ZPPA t</a:t>
            </a:r>
            <a:r>
              <a:rPr lang="en-US" sz="2800" b="1" dirty="0" smtClean="0"/>
              <a:t>o </a:t>
            </a:r>
            <a:r>
              <a:rPr lang="en-US" sz="2800" b="1" dirty="0"/>
              <a:t>improve public procurement processes</a:t>
            </a:r>
            <a:endParaRPr lang="en-US" sz="2800" dirty="0"/>
          </a:p>
          <a:p>
            <a:r>
              <a:rPr lang="en-US" sz="2800" dirty="0" smtClean="0"/>
              <a:t>Easy </a:t>
            </a:r>
            <a:r>
              <a:rPr lang="en-US" sz="2800" dirty="0"/>
              <a:t>generation and sharing of management </a:t>
            </a:r>
            <a:r>
              <a:rPr lang="en-US" sz="2800" dirty="0" smtClean="0"/>
              <a:t>reports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700" dirty="0"/>
              <a:t>Provides an effective audit trail.</a:t>
            </a:r>
          </a:p>
          <a:p>
            <a:pPr marL="0" indent="0">
              <a:buNone/>
            </a:pPr>
            <a:endParaRPr lang="en-US" sz="2800" dirty="0">
              <a:latin typeface="Cambria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90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4100" dirty="0" smtClean="0">
                <a:latin typeface="Bernard MT Condensed" pitchFamily="18" charset="0"/>
              </a:rPr>
              <a:t>Benefits of E-GP to Government</a:t>
            </a:r>
            <a:endParaRPr lang="en-US" sz="4100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altLang="en-US" sz="3300" dirty="0"/>
              <a:t>Value for money because of demand aggregation, use of framework agreements.</a:t>
            </a:r>
          </a:p>
          <a:p>
            <a:r>
              <a:rPr lang="en-US" altLang="en-US" sz="3300" dirty="0"/>
              <a:t>Enhanced citizen trust in government, because of transparency in procurement through the publication of public information in each stage of </a:t>
            </a:r>
            <a:r>
              <a:rPr lang="en-US" altLang="en-US" sz="3300" dirty="0" smtClean="0"/>
              <a:t>procurement.</a:t>
            </a:r>
            <a:endParaRPr lang="en-US" altLang="en-US" sz="3300" dirty="0"/>
          </a:p>
          <a:p>
            <a:r>
              <a:rPr lang="en-US" altLang="en-US" sz="3300" dirty="0"/>
              <a:t>Reduction in procurement cycle to meet development agenda on time.</a:t>
            </a:r>
          </a:p>
          <a:p>
            <a:r>
              <a:rPr lang="en-US" altLang="en-US" sz="3300" dirty="0"/>
              <a:t>Reduction in corruption and malpractices</a:t>
            </a:r>
          </a:p>
          <a:p>
            <a:pPr lvl="1"/>
            <a:r>
              <a:rPr lang="en-US" altLang="en-US" sz="3300" dirty="0"/>
              <a:t>reduction in face-to-face transactions</a:t>
            </a:r>
          </a:p>
          <a:p>
            <a:pPr lvl="1"/>
            <a:r>
              <a:rPr lang="en-US" altLang="en-US" sz="3300" dirty="0"/>
              <a:t>anonymity of the bidders until bid </a:t>
            </a:r>
            <a:r>
              <a:rPr lang="en-US" altLang="en-US" sz="3300" dirty="0" smtClean="0"/>
              <a:t>opening</a:t>
            </a:r>
            <a:r>
              <a:rPr lang="en-US" altLang="en-US" sz="3300" dirty="0"/>
              <a:t> </a:t>
            </a:r>
          </a:p>
          <a:p>
            <a:r>
              <a:rPr lang="en-US" altLang="en-US" sz="3300" dirty="0"/>
              <a:t>Efficient monitoring of contracts through e-contract management </a:t>
            </a:r>
            <a:r>
              <a:rPr lang="en-US" altLang="en-US" sz="3300" dirty="0" smtClean="0"/>
              <a:t>system.</a:t>
            </a:r>
            <a:endParaRPr lang="en-US" altLang="en-US" sz="3300" dirty="0"/>
          </a:p>
          <a:p>
            <a:r>
              <a:rPr lang="en-US" altLang="en-US" sz="3300" dirty="0"/>
              <a:t>Data availability to Government for better planning of </a:t>
            </a:r>
            <a:r>
              <a:rPr lang="en-US" altLang="en-US" sz="3300" dirty="0" smtClean="0"/>
              <a:t>procurement.</a:t>
            </a:r>
            <a:endParaRPr lang="en-US" altLang="en-US" sz="2400" dirty="0"/>
          </a:p>
          <a:p>
            <a:endParaRPr lang="en-US" altLang="en-US" sz="2800" dirty="0"/>
          </a:p>
          <a:p>
            <a:pPr marL="0" indent="0">
              <a:buNone/>
            </a:pPr>
            <a:endParaRPr lang="en-US" sz="2800" dirty="0">
              <a:latin typeface="Cambria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29" y="6518664"/>
            <a:ext cx="823913" cy="339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713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2" y="152400"/>
            <a:ext cx="8717133" cy="83820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ernard MT Condensed" pitchFamily="18" charset="0"/>
              </a:rPr>
              <a:t>E-GP System Important Steps</a:t>
            </a:r>
            <a:endParaRPr lang="en-US" dirty="0">
              <a:solidFill>
                <a:schemeClr val="tx1"/>
              </a:solidFill>
              <a:latin typeface="Bernard MT Condensed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21464" y="1297794"/>
            <a:ext cx="8960881" cy="5071038"/>
            <a:chOff x="0" y="379708"/>
            <a:chExt cx="9903401" cy="5174798"/>
          </a:xfrm>
        </p:grpSpPr>
        <p:pic>
          <p:nvPicPr>
            <p:cNvPr id="31" name="Picture 30" descr="1271079522_preferences-composer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2596" y="1883044"/>
              <a:ext cx="1216617" cy="1185620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32" name="Picture 31" descr="C:\Users\selcukkiraz\Desktop\can_ico\1260436610_volume_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1405" y="4453525"/>
              <a:ext cx="875654" cy="583114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33" name="Picture 32" descr="1271081998_meeting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5010" y="1859796"/>
              <a:ext cx="1247614" cy="1208868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34" name="Picture 33" descr="1260435085_contact-new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464" y="1898542"/>
              <a:ext cx="945397" cy="1131376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35" name="Picture 34" descr="1271082258_folder_home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298" y="1898542"/>
              <a:ext cx="1177871" cy="1131376"/>
            </a:xfrm>
            <a:prstGeom prst="rect">
              <a:avLst/>
            </a:prstGeom>
            <a:noFill/>
            <a:ln>
              <a:noFill/>
            </a:ln>
            <a:extLst/>
          </p:spPr>
        </p:pic>
        <p:sp>
          <p:nvSpPr>
            <p:cNvPr id="36" name="Rectangle 35"/>
            <p:cNvSpPr/>
            <p:nvPr/>
          </p:nvSpPr>
          <p:spPr>
            <a:xfrm>
              <a:off x="464949" y="464949"/>
              <a:ext cx="568960" cy="1414145"/>
            </a:xfrm>
            <a:prstGeom prst="rect">
              <a:avLst/>
            </a:prstGeom>
          </p:spPr>
          <p:txBody>
            <a:bodyPr wrap="none">
              <a:no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1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759057" y="402955"/>
              <a:ext cx="568960" cy="149225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2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983424" y="379708"/>
              <a:ext cx="564515" cy="1492250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3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262034" y="379708"/>
              <a:ext cx="564515" cy="1492250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4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10386" y="402955"/>
              <a:ext cx="568960" cy="149225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5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950990" y="387457"/>
              <a:ext cx="564515" cy="1492250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6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pic>
          <p:nvPicPr>
            <p:cNvPr id="42" name="Picture 41" descr="teklif_hazirla.pn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1946" y="1898542"/>
              <a:ext cx="1185620" cy="1170122"/>
            </a:xfrm>
            <a:prstGeom prst="rect">
              <a:avLst/>
            </a:prstGeom>
            <a:noFill/>
            <a:ln>
              <a:noFill/>
            </a:ln>
            <a:extLst/>
          </p:spPr>
        </p:pic>
        <p:sp>
          <p:nvSpPr>
            <p:cNvPr id="43" name="Rectangle 42"/>
            <p:cNvSpPr/>
            <p:nvPr/>
          </p:nvSpPr>
          <p:spPr>
            <a:xfrm>
              <a:off x="8392332" y="402955"/>
              <a:ext cx="568325" cy="149225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marL="0" marR="0" algn="ctr" fontAlgn="base">
                <a:spcBef>
                  <a:spcPts val="3240"/>
                </a:spcBef>
                <a:spcAft>
                  <a:spcPts val="0"/>
                </a:spcAft>
              </a:pPr>
              <a:r>
                <a:rPr lang="tr-TR" sz="5400" b="1" kern="1200" cap="all">
                  <a:solidFill>
                    <a:srgbClr val="C00000"/>
                  </a:solidFill>
                  <a:effectLst>
                    <a:reflection blurRad="12700" stA="50000" endPos="50000" dist="4953" dir="5400000" sy="-100000"/>
                  </a:effectLst>
                  <a:latin typeface="Arial"/>
                  <a:ea typeface="Times New Roman"/>
                  <a:cs typeface="Times New Roman"/>
                </a:rPr>
                <a:t>7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pic>
          <p:nvPicPr>
            <p:cNvPr id="44" name="Picture 43" descr="C:\Users\selcukkiraz\Desktop\can_ico\1260436422_Register.pn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99342" y="1867545"/>
              <a:ext cx="1108129" cy="1084882"/>
            </a:xfrm>
            <a:prstGeom prst="rect">
              <a:avLst/>
            </a:prstGeom>
            <a:noFill/>
            <a:ln>
              <a:noFill/>
            </a:ln>
            <a:extLst/>
          </p:spPr>
        </p:pic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 flipH="1">
              <a:off x="0" y="2882546"/>
              <a:ext cx="1607969" cy="110711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REGISTRATION OF PEs, BIDDERS &amp; OTHER USERS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 flipH="1">
              <a:off x="1325072" y="2882546"/>
              <a:ext cx="1658352" cy="138938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PROCUREMENT PLANNING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114300" marR="0" indent="-17145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Annual Procurement Plan</a:t>
              </a:r>
              <a:endParaRPr lang="en-US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 flipH="1">
              <a:off x="2704386" y="2890294"/>
              <a:ext cx="1557646" cy="1412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PREPARATION OF TENDER BY THE PE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114300" marR="0" indent="-11430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Tender Notices</a:t>
              </a:r>
              <a:endParaRPr lang="en-US" sz="1200" dirty="0">
                <a:effectLst/>
                <a:latin typeface="Times New Roman"/>
                <a:ea typeface="Times New Roman"/>
              </a:endParaRPr>
            </a:p>
            <a:p>
              <a:pPr marL="114300" marR="0" indent="-17145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Invitations</a:t>
              </a:r>
              <a:endParaRPr lang="en-US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 flipH="1">
              <a:off x="3967467" y="2950339"/>
              <a:ext cx="1642919" cy="128770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PREPARATION OF THE BID BY THE SUPPLIER/BIDDER &amp; SUBMISSION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 flipH="1">
              <a:off x="5277173" y="2950339"/>
              <a:ext cx="1448435" cy="122110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BID OPENING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114300" marR="0" indent="-11430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 smtClean="0">
                  <a:effectLst/>
                  <a:latin typeface="Calibri"/>
                  <a:ea typeface="Calibri"/>
                  <a:cs typeface="Times New Roman"/>
                </a:rPr>
                <a:t>- Opening </a:t>
              </a: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Report</a:t>
              </a:r>
              <a:endParaRPr lang="en-US" sz="1200" dirty="0">
                <a:effectLst/>
                <a:latin typeface="Times New Roman"/>
                <a:ea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 flipH="1">
              <a:off x="6671855" y="2991132"/>
              <a:ext cx="1626871" cy="128079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BID EVALUATION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-Evaluation Report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- BEB Publication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- e-Award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 flipH="1">
              <a:off x="8223431" y="2880020"/>
              <a:ext cx="1679970" cy="171170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dirty="0">
                  <a:effectLst/>
                  <a:latin typeface="Calibri"/>
                  <a:ea typeface="Calibri"/>
                  <a:cs typeface="Times New Roman"/>
                </a:rPr>
                <a:t>CONTRACT MANAGEMENT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R="0" lvl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 smtClean="0">
                  <a:effectLst/>
                  <a:latin typeface="Calibri"/>
                  <a:ea typeface="Calibri"/>
                  <a:cs typeface="Times New Roman"/>
                </a:rPr>
                <a:t>- Contract </a:t>
              </a: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approval by A.G</a:t>
              </a:r>
              <a:endParaRPr lang="en-US" sz="1200" dirty="0">
                <a:effectLst/>
                <a:latin typeface="Times New Roman"/>
                <a:ea typeface="Calibri"/>
                <a:cs typeface="Times New Roman"/>
              </a:endParaRPr>
            </a:p>
            <a:p>
              <a:pPr marR="0" lvl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 smtClean="0">
                  <a:effectLst/>
                  <a:latin typeface="Calibri"/>
                  <a:ea typeface="Calibri"/>
                  <a:cs typeface="Times New Roman"/>
                </a:rPr>
                <a:t>- Project </a:t>
              </a:r>
              <a:r>
                <a:rPr lang="en-US" sz="1000" b="1" dirty="0">
                  <a:effectLst/>
                  <a:latin typeface="Calibri"/>
                  <a:ea typeface="Calibri"/>
                  <a:cs typeface="Times New Roman"/>
                </a:rPr>
                <a:t>deliverables &amp; milestones</a:t>
              </a:r>
              <a:endParaRPr lang="en-US" sz="1200" dirty="0">
                <a:effectLst/>
                <a:latin typeface="Times New Roman"/>
                <a:ea typeface="Calibri"/>
                <a:cs typeface="Times New Roman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 flipH="1">
              <a:off x="3914053" y="4764566"/>
              <a:ext cx="1824990" cy="7899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50800" dist="38100" dir="2700000" sx="100500" sy="100500" algn="tl" rotWithShape="0">
                <a:prstClr val="black">
                  <a:alpha val="40000"/>
                </a:prstClr>
              </a:outerShdw>
            </a:effectLst>
          </p:spPr>
          <p:txBody>
            <a:bodyPr rot="0" vert="horz" wrap="square" lIns="274320" tIns="274320" rIns="274320" bIns="274320" anchor="ctr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ELECTRONIC NOTIFICATIONS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325105" y="1077132"/>
              <a:ext cx="0" cy="315390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076054" y="1053884"/>
              <a:ext cx="0" cy="315341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696705" y="1053884"/>
              <a:ext cx="0" cy="315341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346915" y="1022888"/>
              <a:ext cx="0" cy="315341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687519" y="1022888"/>
              <a:ext cx="0" cy="315341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8113363" y="1022888"/>
              <a:ext cx="0" cy="315390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01478" y="4453525"/>
              <a:ext cx="9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ight Arrow 60"/>
            <p:cNvSpPr/>
            <p:nvPr/>
          </p:nvSpPr>
          <p:spPr>
            <a:xfrm>
              <a:off x="5835112" y="4776915"/>
              <a:ext cx="3301677" cy="464949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2" name="Right Arrow 61"/>
            <p:cNvSpPr/>
            <p:nvPr/>
          </p:nvSpPr>
          <p:spPr>
            <a:xfrm rot="10800000">
              <a:off x="201478" y="4801328"/>
              <a:ext cx="3239372" cy="464949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pic>
          <p:nvPicPr>
            <p:cNvPr id="63" name="Picture 62" descr="http://www.maritasorensen.com.au/assets/Uploads/tenders-2.jp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7014" y="1883044"/>
              <a:ext cx="1254841" cy="127861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58792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ernard MT Condensed" pitchFamily="18" charset="0"/>
              </a:rPr>
              <a:t>Integration </a:t>
            </a:r>
            <a:r>
              <a:rPr lang="en-US" dirty="0">
                <a:latin typeface="Bernard MT Condensed" pitchFamily="18" charset="0"/>
              </a:rPr>
              <a:t>of E-GP with other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en-US" dirty="0" smtClean="0"/>
          </a:p>
          <a:p>
            <a:endParaRPr lang="en-US" dirty="0">
              <a:latin typeface="Cambria" pitchFamily="18" charset="0"/>
            </a:endParaRPr>
          </a:p>
          <a:p>
            <a:endParaRPr lang="en-US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dirty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1"/>
            <a:ext cx="8001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88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Bernard MT Condensed" pitchFamily="18" charset="0"/>
              </a:rPr>
              <a:t>Target Implementation Period</a:t>
            </a:r>
            <a:endParaRPr lang="en-US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Target Rollout of pilot sites June, 2016</a:t>
            </a:r>
          </a:p>
          <a:p>
            <a:r>
              <a:rPr lang="en-US" dirty="0" smtClean="0"/>
              <a:t>Full Rollout 2017</a:t>
            </a:r>
          </a:p>
          <a:p>
            <a:endParaRPr lang="en-US" dirty="0">
              <a:latin typeface="Cambria" pitchFamily="18" charset="0"/>
            </a:endParaRPr>
          </a:p>
          <a:p>
            <a:endParaRPr lang="en-US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dirty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59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Bernard MT Condensed" pitchFamily="18" charset="0"/>
              </a:rPr>
              <a:t>Important Considerations</a:t>
            </a:r>
            <a:endParaRPr lang="en-US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4300" b="1" dirty="0" smtClean="0"/>
              <a:t>Framework Agreements</a:t>
            </a:r>
          </a:p>
          <a:p>
            <a:pPr marL="0" indent="0">
              <a:buNone/>
            </a:pPr>
            <a:r>
              <a:rPr lang="en-US" sz="4300" dirty="0" smtClean="0"/>
              <a:t>	The e-GP system will allow for the 	establishment and 	management of 	framework agreements online.</a:t>
            </a:r>
          </a:p>
          <a:p>
            <a:pPr marL="0" indent="0">
              <a:buNone/>
            </a:pPr>
            <a:r>
              <a:rPr lang="en-US" sz="4300" b="1" dirty="0" smtClean="0"/>
              <a:t>2. 	Implementation of e-GP in Africa</a:t>
            </a:r>
          </a:p>
          <a:p>
            <a:pPr marL="0" indent="0">
              <a:buNone/>
            </a:pPr>
            <a:r>
              <a:rPr lang="en-US" sz="4300" dirty="0"/>
              <a:t>	</a:t>
            </a:r>
            <a:r>
              <a:rPr lang="en-US" sz="4300" dirty="0" smtClean="0"/>
              <a:t>Kenya success story</a:t>
            </a:r>
          </a:p>
          <a:p>
            <a:pPr marL="742950" indent="-742950">
              <a:buAutoNum type="arabicPeriod" startAt="3"/>
            </a:pPr>
            <a:r>
              <a:rPr lang="en-US" sz="4300" b="1" dirty="0" smtClean="0"/>
              <a:t>e-GP Helpdesk</a:t>
            </a:r>
          </a:p>
          <a:p>
            <a:pPr marL="0" indent="0">
              <a:buNone/>
            </a:pPr>
            <a:r>
              <a:rPr lang="en-US" sz="4300" dirty="0"/>
              <a:t>	</a:t>
            </a:r>
            <a:r>
              <a:rPr lang="en-US" sz="4300" dirty="0" smtClean="0"/>
              <a:t>A helpdesk will be available to all 	users of the system.</a:t>
            </a:r>
          </a:p>
          <a:p>
            <a:pPr marL="0" indent="0">
              <a:buNone/>
            </a:pPr>
            <a:endParaRPr lang="en-US" sz="4300" dirty="0" smtClean="0"/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379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Bernard MT Condensed" pitchFamily="18" charset="0"/>
              </a:rPr>
              <a:t>Conclusion</a:t>
            </a:r>
            <a:endParaRPr lang="en-US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>
              <a:latin typeface="Cambria" pitchFamily="18" charset="0"/>
            </a:endParaRPr>
          </a:p>
          <a:p>
            <a:pPr algn="ctr"/>
            <a:r>
              <a:rPr lang="en-US" dirty="0"/>
              <a:t>Questions from the Audience</a:t>
            </a:r>
          </a:p>
          <a:p>
            <a:pPr algn="ctr"/>
            <a:r>
              <a:rPr lang="en-US" dirty="0"/>
              <a:t>Closing Remarks</a:t>
            </a:r>
          </a:p>
        </p:txBody>
      </p:sp>
      <p:pic>
        <p:nvPicPr>
          <p:cNvPr id="5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29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en-US" dirty="0" smtClean="0">
              <a:latin typeface="Cambria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sz="4800" dirty="0">
                <a:latin typeface="Bernard MT Condensed" pitchFamily="18" charset="0"/>
                <a:ea typeface="+mj-ea"/>
                <a:cs typeface="+mj-cs"/>
              </a:rPr>
              <a:t>THE END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sz="4800" dirty="0">
              <a:latin typeface="Bernard MT Condensed" pitchFamily="18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sz="4800" dirty="0">
                <a:latin typeface="Bernard MT Condensed" pitchFamily="18" charset="0"/>
                <a:ea typeface="+mj-ea"/>
                <a:cs typeface="+mj-cs"/>
              </a:rPr>
              <a:t>THANKYOU!</a:t>
            </a:r>
          </a:p>
        </p:txBody>
      </p:sp>
      <p:pic>
        <p:nvPicPr>
          <p:cNvPr id="5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35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>
                <a:latin typeface="Bernard MT Condensed" pitchFamily="18" charset="0"/>
              </a:rPr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/>
              <a:t>Brief Introduction of ZPPA</a:t>
            </a:r>
          </a:p>
          <a:p>
            <a:r>
              <a:rPr lang="en-US" dirty="0" smtClean="0"/>
              <a:t>Challenges of the Manual </a:t>
            </a:r>
            <a:r>
              <a:rPr lang="en-US" dirty="0"/>
              <a:t>Procurement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E-GP – A Solution to Our Challenges</a:t>
            </a:r>
          </a:p>
          <a:p>
            <a:r>
              <a:rPr lang="en-US" dirty="0"/>
              <a:t>Objectives of E-GP</a:t>
            </a:r>
          </a:p>
          <a:p>
            <a:r>
              <a:rPr lang="en-US" dirty="0"/>
              <a:t>Benefits of E-GP</a:t>
            </a:r>
          </a:p>
          <a:p>
            <a:r>
              <a:rPr lang="en-US" dirty="0"/>
              <a:t>E-GP Steps</a:t>
            </a:r>
          </a:p>
          <a:p>
            <a:r>
              <a:rPr lang="en-US" dirty="0"/>
              <a:t>Integration with Other Systems</a:t>
            </a:r>
          </a:p>
          <a:p>
            <a:r>
              <a:rPr lang="en-US" dirty="0"/>
              <a:t>Target Implementation Period</a:t>
            </a:r>
          </a:p>
          <a:p>
            <a:r>
              <a:rPr lang="en-US" dirty="0"/>
              <a:t>Important Considerations</a:t>
            </a:r>
          </a:p>
          <a:p>
            <a:r>
              <a:rPr lang="en-US" dirty="0"/>
              <a:t>Conclusion</a:t>
            </a:r>
          </a:p>
          <a:p>
            <a:pPr marL="457200" lvl="1" indent="0">
              <a:buNone/>
            </a:pPr>
            <a:endParaRPr lang="en-US" dirty="0" smtClean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23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4000" dirty="0">
                <a:latin typeface="Bernard MT Condensed" pitchFamily="18" charset="0"/>
              </a:rPr>
              <a:t>What Drives ZPPA?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28419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457200" lvl="1" indent="0" algn="just">
              <a:buNone/>
            </a:pPr>
            <a:endParaRPr lang="en-US" b="1" dirty="0" smtClean="0">
              <a:latin typeface="Cambria" pitchFamily="18" charset="0"/>
            </a:endParaRPr>
          </a:p>
          <a:p>
            <a:pPr marL="0" lvl="1" indent="0">
              <a:buNone/>
            </a:pPr>
            <a:r>
              <a:rPr lang="en-US" sz="5500" b="1" dirty="0"/>
              <a:t>ZPPA is driven by 3 main statements which are:-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700" dirty="0"/>
          </a:p>
          <a:p>
            <a:pPr lvl="1" indent="-742950">
              <a:buFont typeface="+mj-lt"/>
              <a:buAutoNum type="arabicPeriod"/>
            </a:pPr>
            <a:r>
              <a:rPr lang="en-US" sz="4600" b="1" dirty="0"/>
              <a:t>Our Vision Statement: </a:t>
            </a:r>
          </a:p>
          <a:p>
            <a:pPr marL="0" lvl="2" indent="0">
              <a:buNone/>
            </a:pPr>
            <a:r>
              <a:rPr lang="en-US" sz="4600" dirty="0"/>
              <a:t>	</a:t>
            </a:r>
            <a:r>
              <a:rPr lang="en-US" sz="4600" dirty="0" smtClean="0"/>
              <a:t>To </a:t>
            </a:r>
            <a:r>
              <a:rPr lang="en-US" sz="4600" dirty="0"/>
              <a:t>create a conducive procurement environment in Zambia     </a:t>
            </a:r>
          </a:p>
          <a:p>
            <a:pPr marL="0" lvl="2" indent="0">
              <a:buNone/>
            </a:pPr>
            <a:r>
              <a:rPr lang="en-US" sz="4600" dirty="0"/>
              <a:t>	</a:t>
            </a:r>
            <a:r>
              <a:rPr lang="en-US" sz="4600" dirty="0" smtClean="0"/>
              <a:t>that </a:t>
            </a:r>
            <a:r>
              <a:rPr lang="en-US" sz="4600" dirty="0"/>
              <a:t>instills public confidence</a:t>
            </a:r>
          </a:p>
          <a:p>
            <a:pPr marL="0" lvl="2" indent="0">
              <a:buNone/>
            </a:pPr>
            <a:r>
              <a:rPr lang="en-US" sz="4600" b="1" dirty="0"/>
              <a:t> </a:t>
            </a:r>
          </a:p>
          <a:p>
            <a:pPr lvl="1" indent="-742950">
              <a:buFont typeface="+mj-lt"/>
              <a:buAutoNum type="arabicPeriod"/>
            </a:pPr>
            <a:r>
              <a:rPr lang="en-US" sz="4600" b="1" dirty="0"/>
              <a:t>Our Mission Statement:</a:t>
            </a:r>
          </a:p>
          <a:p>
            <a:pPr marL="0" lvl="2" indent="0">
              <a:buNone/>
            </a:pPr>
            <a:r>
              <a:rPr lang="en-US" sz="4600" dirty="0"/>
              <a:t>	</a:t>
            </a:r>
            <a:r>
              <a:rPr lang="en-US" sz="4600" dirty="0" smtClean="0"/>
              <a:t>To </a:t>
            </a:r>
            <a:r>
              <a:rPr lang="en-US" sz="4600" dirty="0"/>
              <a:t>regulate public procurement and promote innovation and </a:t>
            </a:r>
            <a:r>
              <a:rPr lang="en-US" sz="4600" dirty="0" smtClean="0"/>
              <a:t>	integrity in the procurement process in order to ensure value 	for money </a:t>
            </a:r>
          </a:p>
          <a:p>
            <a:pPr marL="342900" lvl="2" indent="-342900"/>
            <a:endParaRPr lang="en-US" sz="4600" b="1" dirty="0"/>
          </a:p>
          <a:p>
            <a:pPr lvl="1" indent="-742950">
              <a:buFont typeface="+mj-lt"/>
              <a:buAutoNum type="arabicPeriod"/>
            </a:pPr>
            <a:r>
              <a:rPr lang="en-US" sz="4600" b="1" dirty="0"/>
              <a:t>Our Goal Statement:</a:t>
            </a:r>
          </a:p>
          <a:p>
            <a:pPr marL="0" lvl="2" indent="0">
              <a:buNone/>
            </a:pPr>
            <a:r>
              <a:rPr lang="en-US" sz="4600" dirty="0"/>
              <a:t>	</a:t>
            </a:r>
            <a:r>
              <a:rPr lang="en-US" sz="4600" dirty="0" smtClean="0"/>
              <a:t>To </a:t>
            </a:r>
            <a:r>
              <a:rPr lang="en-US" sz="4600" dirty="0"/>
              <a:t>achieve appropriately a decentralized and efficient public </a:t>
            </a:r>
          </a:p>
          <a:p>
            <a:pPr marL="0" lvl="2" indent="0">
              <a:buNone/>
            </a:pPr>
            <a:r>
              <a:rPr lang="en-US" sz="4600" dirty="0"/>
              <a:t>	</a:t>
            </a:r>
            <a:r>
              <a:rPr lang="en-US" sz="4600" dirty="0" smtClean="0"/>
              <a:t>procurement </a:t>
            </a:r>
            <a:r>
              <a:rPr lang="en-US" sz="4600" dirty="0"/>
              <a:t>sector  </a:t>
            </a:r>
          </a:p>
          <a:p>
            <a:pPr marL="857250" lvl="2" indent="0" algn="just">
              <a:buNone/>
            </a:pPr>
            <a:r>
              <a:rPr lang="en-US" b="1" dirty="0">
                <a:latin typeface="Cambria" pitchFamily="18" charset="0"/>
              </a:rPr>
              <a:t>   </a:t>
            </a:r>
            <a:endParaRPr lang="en-US" dirty="0">
              <a:latin typeface="Cambria" pitchFamily="18" charset="0"/>
            </a:endParaRPr>
          </a:p>
          <a:p>
            <a:pPr algn="just"/>
            <a:endParaRPr lang="en-US" dirty="0" smtClean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393657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27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ernard MT Condensed" pitchFamily="18" charset="0"/>
              </a:rPr>
              <a:t>Challenges/Limitations of Current Manual Public Procurement Method</a:t>
            </a:r>
            <a:endParaRPr lang="en-US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23619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600" dirty="0"/>
              <a:t>Lack of Transparency</a:t>
            </a:r>
          </a:p>
          <a:p>
            <a:r>
              <a:rPr lang="en-US" sz="2600" dirty="0"/>
              <a:t>Human interface at every stage leading to loss of objectivity</a:t>
            </a:r>
          </a:p>
          <a:p>
            <a:pPr lvl="0"/>
            <a:r>
              <a:rPr lang="en-US" sz="2600" dirty="0" smtClean="0"/>
              <a:t>Disadvantage </a:t>
            </a:r>
            <a:r>
              <a:rPr lang="en-US" sz="2600" dirty="0"/>
              <a:t>for geographically spread bidders to participate</a:t>
            </a:r>
          </a:p>
          <a:p>
            <a:r>
              <a:rPr lang="en-US" sz="2600" dirty="0" smtClean="0"/>
              <a:t>Delays </a:t>
            </a:r>
            <a:r>
              <a:rPr lang="en-US" sz="2600" dirty="0"/>
              <a:t>in finalization of </a:t>
            </a:r>
            <a:r>
              <a:rPr lang="en-US" sz="2600" dirty="0" smtClean="0"/>
              <a:t>tenders leading to several </a:t>
            </a:r>
            <a:r>
              <a:rPr lang="en-US" sz="2600" dirty="0"/>
              <a:t>visits by </a:t>
            </a:r>
            <a:r>
              <a:rPr lang="en-US" sz="2600" dirty="0" smtClean="0"/>
              <a:t>bidders to PEs</a:t>
            </a:r>
            <a:endParaRPr lang="en-US" sz="2600" dirty="0"/>
          </a:p>
          <a:p>
            <a:pPr>
              <a:defRPr/>
            </a:pPr>
            <a:r>
              <a:rPr lang="en-US" sz="2600" dirty="0" smtClean="0"/>
              <a:t>Long </a:t>
            </a:r>
            <a:r>
              <a:rPr lang="en-US" sz="2600" dirty="0"/>
              <a:t>chain of internal authorizations and scrutiny (at times involving several departments)</a:t>
            </a:r>
          </a:p>
          <a:p>
            <a:pPr>
              <a:defRPr/>
            </a:pPr>
            <a:r>
              <a:rPr lang="en-US" altLang="en-US" sz="2800" dirty="0" smtClean="0"/>
              <a:t>Government </a:t>
            </a:r>
            <a:r>
              <a:rPr lang="en-US" altLang="en-US" sz="2800" dirty="0"/>
              <a:t>spending more on overpriced goods and </a:t>
            </a:r>
            <a:r>
              <a:rPr lang="en-US" altLang="en-US" sz="2800" dirty="0" smtClean="0"/>
              <a:t>services.</a:t>
            </a:r>
            <a:endParaRPr lang="en-US" altLang="en-US" sz="2800" dirty="0"/>
          </a:p>
          <a:p>
            <a:endParaRPr lang="en-US" dirty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347619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367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>
                <a:latin typeface="Bernard MT Condensed" pitchFamily="18" charset="0"/>
              </a:rPr>
              <a:t>Challenges/Limitations of Current Manual Public Procurement Method….</a:t>
            </a:r>
            <a:r>
              <a:rPr lang="en-US" sz="3600" dirty="0" err="1" smtClean="0">
                <a:latin typeface="Bernard MT Condensed" pitchFamily="18" charset="0"/>
              </a:rPr>
              <a:t>contd</a:t>
            </a:r>
            <a:endParaRPr lang="en-US" sz="3600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41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altLang="en-US" sz="2550" dirty="0"/>
              <a:t>Growing trend of sophisticated bidders and their pricing mechanisms. </a:t>
            </a:r>
          </a:p>
          <a:p>
            <a:pPr>
              <a:buFont typeface="Arial" charset="0"/>
              <a:buChar char="•"/>
              <a:defRPr/>
            </a:pPr>
            <a:r>
              <a:rPr lang="en-US" altLang="en-US" sz="2550" dirty="0"/>
              <a:t>Unethical conduct by PEs and bidders resulting in: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550" dirty="0"/>
              <a:t>None adherence to procurement plan.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550" dirty="0"/>
              <a:t>Loss of time on projects due to appeals</a:t>
            </a:r>
          </a:p>
          <a:p>
            <a:pPr>
              <a:buFont typeface="Arial" charset="0"/>
              <a:buChar char="•"/>
              <a:defRPr/>
            </a:pPr>
            <a:r>
              <a:rPr lang="en-US" altLang="en-US" sz="2550" dirty="0"/>
              <a:t>Lack of capacity in Procurement Entities resulting in:</a:t>
            </a:r>
          </a:p>
          <a:p>
            <a:pPr lvl="1">
              <a:buFont typeface="Arial" charset="0"/>
              <a:buChar char="–"/>
              <a:defRPr/>
            </a:pPr>
            <a:r>
              <a:rPr lang="en-US" altLang="en-US" sz="2550" dirty="0"/>
              <a:t>Mishandling of the procurement </a:t>
            </a:r>
            <a:r>
              <a:rPr lang="en-US" altLang="en-US" sz="2550" dirty="0" smtClean="0"/>
              <a:t>processes, procedures and records</a:t>
            </a:r>
            <a:endParaRPr lang="en-US" altLang="en-US" sz="2550" dirty="0"/>
          </a:p>
          <a:p>
            <a:pPr>
              <a:buFont typeface="Arial" charset="0"/>
              <a:buChar char="•"/>
            </a:pPr>
            <a:r>
              <a:rPr lang="en-US" altLang="en-US" sz="2550" dirty="0" smtClean="0"/>
              <a:t>Challenges </a:t>
            </a:r>
            <a:r>
              <a:rPr lang="en-US" altLang="en-US" sz="2550" dirty="0"/>
              <a:t>in contract management </a:t>
            </a:r>
          </a:p>
          <a:p>
            <a:pPr>
              <a:buFont typeface="Arial" charset="0"/>
              <a:buChar char="•"/>
            </a:pPr>
            <a:r>
              <a:rPr lang="en-US" sz="2550" dirty="0"/>
              <a:t>Generation of reams of paper-based statements and evaluations</a:t>
            </a: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59537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70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800" dirty="0">
                <a:latin typeface="Bernard MT Condensed" pitchFamily="18" charset="0"/>
              </a:rPr>
              <a:t>E-GP </a:t>
            </a:r>
            <a:r>
              <a:rPr lang="en-US" sz="3800" dirty="0" smtClean="0">
                <a:latin typeface="Bernard MT Condensed" pitchFamily="18" charset="0"/>
              </a:rPr>
              <a:t>System - A </a:t>
            </a:r>
            <a:r>
              <a:rPr lang="en-US" sz="3800" dirty="0">
                <a:latin typeface="Bernard MT Condensed" pitchFamily="18" charset="0"/>
              </a:rPr>
              <a:t>Solution to Our Challenges</a:t>
            </a: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6450012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457200" lvl="1" indent="0" algn="just">
              <a:buNone/>
            </a:pPr>
            <a:r>
              <a:rPr lang="en-US" altLang="en-US" sz="4500" dirty="0"/>
              <a:t>Embracing information technology in </a:t>
            </a:r>
            <a:r>
              <a:rPr lang="en-US" altLang="en-US" sz="4500" dirty="0" smtClean="0"/>
              <a:t>public procurement will greatly help in </a:t>
            </a:r>
            <a:r>
              <a:rPr lang="en-US" altLang="en-US" sz="4500" dirty="0" smtClean="0">
                <a:solidFill>
                  <a:schemeClr val="tx1"/>
                </a:solidFill>
              </a:rPr>
              <a:t>f</a:t>
            </a:r>
            <a:r>
              <a:rPr lang="en-US" sz="4500" dirty="0" smtClean="0">
                <a:solidFill>
                  <a:schemeClr val="tx1"/>
                </a:solidFill>
              </a:rPr>
              <a:t>acing </a:t>
            </a:r>
            <a:r>
              <a:rPr lang="en-US" sz="4500" dirty="0">
                <a:solidFill>
                  <a:schemeClr val="tx1"/>
                </a:solidFill>
              </a:rPr>
              <a:t>the </a:t>
            </a:r>
            <a:r>
              <a:rPr lang="en-US" sz="4500" dirty="0" smtClean="0">
                <a:solidFill>
                  <a:schemeClr val="tx1"/>
                </a:solidFill>
              </a:rPr>
              <a:t>challenges.</a:t>
            </a:r>
          </a:p>
          <a:p>
            <a:pPr marL="457200" lvl="1" indent="0" algn="just">
              <a:buNone/>
            </a:pPr>
            <a:endParaRPr lang="en-US" altLang="en-US" sz="3800" dirty="0" smtClean="0"/>
          </a:p>
          <a:p>
            <a:pPr lvl="1" algn="just">
              <a:buFont typeface="Wingdings" pitchFamily="2" charset="2"/>
              <a:buChar char="q"/>
            </a:pPr>
            <a:r>
              <a:rPr lang="en-US" sz="4200" b="1" dirty="0" smtClean="0"/>
              <a:t>What is E-GP System?</a:t>
            </a:r>
          </a:p>
          <a:p>
            <a:pPr marL="457200" lvl="1" indent="0" algn="just">
              <a:buNone/>
            </a:pPr>
            <a:r>
              <a:rPr lang="en-US" sz="4700" dirty="0"/>
              <a:t>Electronic – Government Procurement (E-GP) is the use of information and Communications Technology (especially the internet) by </a:t>
            </a:r>
            <a:r>
              <a:rPr lang="en-US" altLang="en-US" sz="4700" dirty="0">
                <a:solidFill>
                  <a:schemeClr val="tx1"/>
                </a:solidFill>
              </a:rPr>
              <a:t>government agencies and other actors of the procurement community in conducting all activities of Government Procurement Process Cycle </a:t>
            </a:r>
            <a:r>
              <a:rPr lang="en-US" altLang="en-US" sz="4700" dirty="0"/>
              <a:t>for the acquisition of goods, works, and services with good governance in procurement </a:t>
            </a:r>
            <a:r>
              <a:rPr lang="en-US" altLang="en-US" sz="4700" dirty="0" smtClean="0"/>
              <a:t>management. (</a:t>
            </a:r>
            <a:r>
              <a:rPr lang="en-US" altLang="en-US" sz="4700" i="1" dirty="0" smtClean="0"/>
              <a:t>Dr</a:t>
            </a:r>
            <a:r>
              <a:rPr lang="en-US" altLang="en-US" sz="4700" i="1" dirty="0"/>
              <a:t>. Rajesh K </a:t>
            </a:r>
            <a:r>
              <a:rPr lang="en-US" altLang="en-US" sz="4700" i="1" dirty="0" err="1"/>
              <a:t>Shakya</a:t>
            </a:r>
            <a:r>
              <a:rPr lang="en-US" altLang="en-US" sz="4700" i="1" dirty="0"/>
              <a:t>, e-Procurement Specialist World </a:t>
            </a:r>
            <a:r>
              <a:rPr lang="en-US" altLang="en-US" sz="4700" i="1" dirty="0" smtClean="0"/>
              <a:t>Bank)</a:t>
            </a:r>
            <a:endParaRPr lang="en-US" altLang="en-US" sz="4700" i="1" dirty="0"/>
          </a:p>
          <a:p>
            <a:pPr marL="457200" lvl="1" indent="0" algn="just">
              <a:buNone/>
            </a:pPr>
            <a:endParaRPr lang="en-US" sz="3200" b="1" dirty="0" smtClean="0"/>
          </a:p>
          <a:p>
            <a:pPr lvl="1" algn="just">
              <a:buFont typeface="Wingdings" pitchFamily="2" charset="2"/>
              <a:buChar char="q"/>
            </a:pPr>
            <a:r>
              <a:rPr lang="en-US" sz="4000" b="1" dirty="0" smtClean="0"/>
              <a:t>ZPPA will not  assume the role of buying on behalf of PEs</a:t>
            </a:r>
          </a:p>
          <a:p>
            <a:pPr marL="457200" lvl="1" indent="0" algn="just">
              <a:buNone/>
            </a:pPr>
            <a:r>
              <a:rPr lang="en-US" dirty="0" smtClean="0">
                <a:latin typeface="Cambria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7805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4100" dirty="0" smtClean="0">
                <a:latin typeface="Bernard MT Condensed" pitchFamily="18" charset="0"/>
              </a:rPr>
              <a:t>E-GP System Access Diagram</a:t>
            </a:r>
            <a:endParaRPr lang="en-US" sz="4100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en-US" sz="5100" dirty="0"/>
          </a:p>
          <a:p>
            <a:pPr marL="0" indent="0">
              <a:buNone/>
              <a:defRPr/>
            </a:pPr>
            <a:r>
              <a:rPr lang="en-US" b="1" dirty="0" smtClean="0">
                <a:latin typeface="Cambria" pitchFamily="18" charset="0"/>
              </a:rPr>
              <a:t> </a:t>
            </a:r>
            <a:endParaRPr lang="en-US" dirty="0" smtClean="0">
              <a:latin typeface="Cambria" pitchFamily="18" charset="0"/>
            </a:endParaRPr>
          </a:p>
          <a:p>
            <a:pPr marL="457200" lvl="1" indent="0" algn="just">
              <a:buNone/>
            </a:pPr>
            <a:r>
              <a:rPr lang="en-US" dirty="0" smtClean="0">
                <a:latin typeface="Cambria" pitchFamily="18" charset="0"/>
              </a:rPr>
              <a:t>	</a:t>
            </a:r>
          </a:p>
          <a:p>
            <a:pPr marL="457200" lvl="1" indent="0" algn="just">
              <a:buNone/>
            </a:pPr>
            <a:endParaRPr lang="en-US" dirty="0">
              <a:latin typeface="Cambria" pitchFamily="18" charset="0"/>
            </a:endParaRPr>
          </a:p>
          <a:p>
            <a:pPr marL="457200" lvl="1" indent="0" algn="just">
              <a:buNone/>
            </a:pPr>
            <a:endParaRPr lang="en-US" dirty="0" smtClean="0">
              <a:latin typeface="Cambria" pitchFamily="18" charset="0"/>
            </a:endParaRPr>
          </a:p>
          <a:p>
            <a:pPr marL="457200" lvl="1" indent="0" algn="just">
              <a:buNone/>
            </a:pPr>
            <a:endParaRPr lang="en-US" dirty="0">
              <a:latin typeface="Cambria" pitchFamily="18" charset="0"/>
            </a:endParaRPr>
          </a:p>
          <a:p>
            <a:pPr marL="457200" lvl="1" indent="0" algn="just">
              <a:buNone/>
            </a:pPr>
            <a:endParaRPr lang="en-US" dirty="0" smtClean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957060" y="6166485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Diagram: Dr. Rajesh </a:t>
            </a:r>
            <a:r>
              <a:rPr lang="en-US" sz="1100" b="1" dirty="0" err="1" smtClean="0"/>
              <a:t>Shakya</a:t>
            </a:r>
            <a:endParaRPr lang="en-US" sz="11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8153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32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Bernard MT Condensed" pitchFamily="18" charset="0"/>
              </a:rPr>
              <a:t>Objectives of the E-GP System</a:t>
            </a:r>
            <a:endParaRPr lang="en-US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1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8000" dirty="0" smtClean="0"/>
              <a:t>Reduce </a:t>
            </a:r>
            <a:r>
              <a:rPr lang="en-US" sz="8000" dirty="0"/>
              <a:t>the time and cost of doing business for both </a:t>
            </a:r>
            <a:r>
              <a:rPr lang="en-US" sz="8000" dirty="0" smtClean="0"/>
              <a:t>bidders and PEs</a:t>
            </a:r>
          </a:p>
          <a:p>
            <a:pPr>
              <a:lnSpc>
                <a:spcPct val="120000"/>
              </a:lnSpc>
            </a:pPr>
            <a:r>
              <a:rPr lang="en-US" sz="8000" dirty="0" smtClean="0"/>
              <a:t>Realize </a:t>
            </a:r>
            <a:r>
              <a:rPr lang="en-US" sz="8000" dirty="0"/>
              <a:t>better value for money spent through increased </a:t>
            </a:r>
            <a:r>
              <a:rPr lang="en-US" sz="8000" dirty="0" smtClean="0"/>
              <a:t>competition</a:t>
            </a:r>
          </a:p>
          <a:p>
            <a:pPr>
              <a:lnSpc>
                <a:spcPct val="120000"/>
              </a:lnSpc>
            </a:pPr>
            <a:r>
              <a:rPr lang="en-US" sz="8000" dirty="0" smtClean="0"/>
              <a:t>Standardize </a:t>
            </a:r>
            <a:r>
              <a:rPr lang="en-US" sz="8000" dirty="0"/>
              <a:t>the </a:t>
            </a:r>
            <a:r>
              <a:rPr lang="en-US" sz="8000" dirty="0" smtClean="0"/>
              <a:t>public procurement </a:t>
            </a:r>
            <a:r>
              <a:rPr lang="en-US" sz="8000" dirty="0"/>
              <a:t>processes across </a:t>
            </a:r>
            <a:r>
              <a:rPr lang="en-US" sz="8000" dirty="0" smtClean="0"/>
              <a:t>govt. departments/agencies</a:t>
            </a:r>
          </a:p>
          <a:p>
            <a:pPr>
              <a:lnSpc>
                <a:spcPct val="120000"/>
              </a:lnSpc>
            </a:pPr>
            <a:r>
              <a:rPr lang="en-US" sz="8000" dirty="0" smtClean="0"/>
              <a:t>Allow </a:t>
            </a:r>
            <a:r>
              <a:rPr lang="en-US" sz="8000" dirty="0"/>
              <a:t>equal opportunity to all </a:t>
            </a:r>
            <a:r>
              <a:rPr lang="en-US" sz="8000" dirty="0" smtClean="0"/>
              <a:t>bidders</a:t>
            </a:r>
          </a:p>
          <a:p>
            <a:pPr>
              <a:lnSpc>
                <a:spcPct val="120000"/>
              </a:lnSpc>
            </a:pPr>
            <a:r>
              <a:rPr lang="en-US" sz="8000" dirty="0" smtClean="0"/>
              <a:t>Bring transparency (good governance)</a:t>
            </a:r>
          </a:p>
          <a:p>
            <a:pPr>
              <a:lnSpc>
                <a:spcPct val="120000"/>
              </a:lnSpc>
            </a:pPr>
            <a:r>
              <a:rPr lang="en-US" sz="8000" dirty="0" smtClean="0"/>
              <a:t>Social economic development</a:t>
            </a:r>
          </a:p>
          <a:p>
            <a:pPr>
              <a:lnSpc>
                <a:spcPct val="120000"/>
              </a:lnSpc>
            </a:pPr>
            <a:r>
              <a:rPr lang="en-US" sz="8000" dirty="0" smtClean="0"/>
              <a:t>To make it easy for ZPPA to monitor compliance</a:t>
            </a:r>
          </a:p>
          <a:p>
            <a:endParaRPr lang="en-US" sz="5100" dirty="0"/>
          </a:p>
          <a:p>
            <a:pPr marL="0" indent="0">
              <a:buNone/>
              <a:defRPr/>
            </a:pPr>
            <a:r>
              <a:rPr lang="en-US" b="1" dirty="0" smtClean="0">
                <a:latin typeface="Cambria" pitchFamily="18" charset="0"/>
              </a:rPr>
              <a:t> </a:t>
            </a:r>
            <a:endParaRPr lang="en-US" dirty="0" smtClean="0">
              <a:latin typeface="Cambria" pitchFamily="18" charset="0"/>
            </a:endParaRPr>
          </a:p>
          <a:p>
            <a:pPr marL="457200" lvl="1" indent="0" algn="just">
              <a:buNone/>
            </a:pPr>
            <a:r>
              <a:rPr lang="en-US" dirty="0" smtClean="0">
                <a:latin typeface="Cambria" pitchFamily="18" charset="0"/>
              </a:rPr>
              <a:t>	</a:t>
            </a:r>
          </a:p>
          <a:p>
            <a:pPr marL="457200" lvl="1" indent="0" algn="just">
              <a:buNone/>
            </a:pPr>
            <a:endParaRPr lang="en-US" dirty="0">
              <a:latin typeface="Cambria" pitchFamily="18" charset="0"/>
            </a:endParaRPr>
          </a:p>
          <a:p>
            <a:pPr marL="457200" lvl="1" indent="0" algn="just">
              <a:buNone/>
            </a:pPr>
            <a:endParaRPr lang="en-US" dirty="0" smtClean="0">
              <a:latin typeface="Cambria" pitchFamily="18" charset="0"/>
            </a:endParaRPr>
          </a:p>
          <a:p>
            <a:pPr marL="457200" lvl="1" indent="0" algn="just">
              <a:buNone/>
            </a:pPr>
            <a:endParaRPr lang="en-US" dirty="0">
              <a:latin typeface="Cambria" pitchFamily="18" charset="0"/>
            </a:endParaRPr>
          </a:p>
          <a:p>
            <a:pPr marL="457200" lvl="1" indent="0" algn="just">
              <a:buNone/>
            </a:pPr>
            <a:endParaRPr lang="en-US" dirty="0" smtClean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347619"/>
            <a:ext cx="9906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14066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4000" dirty="0">
                <a:latin typeface="Bernard MT Condensed" pitchFamily="18" charset="0"/>
              </a:rPr>
              <a:t>Benefits of </a:t>
            </a:r>
            <a:r>
              <a:rPr lang="en-US" sz="4000" dirty="0" smtClean="0">
                <a:latin typeface="Bernard MT Condensed" pitchFamily="18" charset="0"/>
              </a:rPr>
              <a:t>E-GP </a:t>
            </a:r>
            <a:r>
              <a:rPr lang="en-US" sz="4000" dirty="0">
                <a:latin typeface="Bernard MT Condensed" pitchFamily="18" charset="0"/>
              </a:rPr>
              <a:t>to </a:t>
            </a:r>
            <a:r>
              <a:rPr lang="en-US" sz="4000" dirty="0" smtClean="0">
                <a:latin typeface="Bernard MT Condensed" pitchFamily="18" charset="0"/>
              </a:rPr>
              <a:t>Bidders</a:t>
            </a:r>
            <a:endParaRPr lang="en-US" sz="4000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8321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en-US" sz="4800" dirty="0" smtClean="0"/>
              <a:t>Reduces </a:t>
            </a:r>
            <a:r>
              <a:rPr lang="en-US" sz="4800" dirty="0"/>
              <a:t>cost to </a:t>
            </a:r>
            <a:r>
              <a:rPr lang="en-US" sz="4800" dirty="0" smtClean="0"/>
              <a:t>bidders.</a:t>
            </a:r>
            <a:endParaRPr lang="en-US" sz="4800" dirty="0"/>
          </a:p>
          <a:p>
            <a:r>
              <a:rPr lang="en-US" sz="4800" dirty="0"/>
              <a:t>Greater transparency through the automated publication of </a:t>
            </a:r>
            <a:r>
              <a:rPr lang="en-US" sz="4800" dirty="0" smtClean="0"/>
              <a:t>tenders </a:t>
            </a:r>
            <a:r>
              <a:rPr lang="en-US" sz="4800" dirty="0"/>
              <a:t>and </a:t>
            </a:r>
            <a:r>
              <a:rPr lang="en-US" sz="4800" dirty="0" smtClean="0"/>
              <a:t>contract </a:t>
            </a:r>
            <a:r>
              <a:rPr lang="en-US" sz="4800" dirty="0"/>
              <a:t>awards</a:t>
            </a:r>
          </a:p>
          <a:p>
            <a:pPr lvl="0"/>
            <a:r>
              <a:rPr lang="en-US" sz="4800" dirty="0" smtClean="0"/>
              <a:t>Automatic </a:t>
            </a:r>
            <a:r>
              <a:rPr lang="en-US" sz="4800" dirty="0"/>
              <a:t>e</a:t>
            </a:r>
            <a:r>
              <a:rPr lang="en-US" sz="4800" dirty="0" smtClean="0"/>
              <a:t>mail alerts (Notifications), (e.g. confirmation </a:t>
            </a:r>
            <a:r>
              <a:rPr lang="en-US" sz="4800" dirty="0"/>
              <a:t>of tender </a:t>
            </a:r>
            <a:r>
              <a:rPr lang="en-US" sz="4800" dirty="0" smtClean="0"/>
              <a:t>submission)</a:t>
            </a:r>
          </a:p>
          <a:p>
            <a:r>
              <a:rPr lang="en-US" altLang="en-US" sz="4800" dirty="0"/>
              <a:t>Automated compliance validation during bid submission therefore high chance of winning bids</a:t>
            </a:r>
            <a:r>
              <a:rPr lang="en-US" altLang="en-US" sz="4800" dirty="0" smtClean="0"/>
              <a:t>.</a:t>
            </a:r>
            <a:endParaRPr lang="en-US" sz="4800" dirty="0"/>
          </a:p>
          <a:p>
            <a:pPr lvl="0"/>
            <a:r>
              <a:rPr lang="en-US" sz="4800" dirty="0"/>
              <a:t>The tender document can be downloaded free of </a:t>
            </a:r>
            <a:r>
              <a:rPr lang="en-US" sz="4800" dirty="0" smtClean="0"/>
              <a:t>charge. Bidders will be charged at bid submission.</a:t>
            </a:r>
            <a:endParaRPr lang="en-US" sz="4800" dirty="0"/>
          </a:p>
          <a:p>
            <a:pPr lvl="0"/>
            <a:r>
              <a:rPr lang="en-US" sz="4800" dirty="0" smtClean="0"/>
              <a:t>Search mechanisms allowing search </a:t>
            </a:r>
            <a:r>
              <a:rPr lang="en-US" sz="4800" dirty="0"/>
              <a:t>for tender </a:t>
            </a:r>
            <a:r>
              <a:rPr lang="en-US" sz="4800" dirty="0" smtClean="0"/>
              <a:t>notices and </a:t>
            </a:r>
            <a:r>
              <a:rPr lang="en-US" sz="4800" dirty="0"/>
              <a:t>contract award </a:t>
            </a:r>
            <a:r>
              <a:rPr lang="en-US" sz="4800" dirty="0" smtClean="0"/>
              <a:t>information.</a:t>
            </a:r>
            <a:r>
              <a:rPr lang="tr-TR" sz="4800" dirty="0" smtClean="0"/>
              <a:t> </a:t>
            </a:r>
            <a:endParaRPr lang="en-US" sz="4800" dirty="0"/>
          </a:p>
          <a:p>
            <a:r>
              <a:rPr lang="en-US" sz="4800" dirty="0" smtClean="0"/>
              <a:t>Location independent leading to increased opportunities. </a:t>
            </a:r>
            <a:r>
              <a:rPr lang="en-US" altLang="en-US" sz="4800" dirty="0"/>
              <a:t>Bid submission from </a:t>
            </a:r>
            <a:r>
              <a:rPr lang="en-US" altLang="en-US" sz="4800" dirty="0" smtClean="0"/>
              <a:t>anywhere.</a:t>
            </a:r>
            <a:endParaRPr lang="en-US" altLang="en-US" sz="4800" dirty="0"/>
          </a:p>
          <a:p>
            <a:pPr lvl="0"/>
            <a:r>
              <a:rPr lang="en-US" sz="4800" dirty="0" smtClean="0"/>
              <a:t>Consistency </a:t>
            </a:r>
            <a:r>
              <a:rPr lang="en-US" sz="4800" dirty="0"/>
              <a:t>of </a:t>
            </a:r>
            <a:r>
              <a:rPr lang="en-US" sz="4800" dirty="0" smtClean="0"/>
              <a:t>process and 24X7 </a:t>
            </a:r>
            <a:r>
              <a:rPr lang="en-US" sz="4800" dirty="0"/>
              <a:t>a</a:t>
            </a:r>
            <a:r>
              <a:rPr lang="en-US" sz="4800" dirty="0" smtClean="0"/>
              <a:t>ccessibility.</a:t>
            </a:r>
            <a:endParaRPr lang="en-US" sz="4800" dirty="0"/>
          </a:p>
          <a:p>
            <a:pPr lvl="0"/>
            <a:r>
              <a:rPr lang="en-US" sz="4800" dirty="0" smtClean="0"/>
              <a:t>Tenders are </a:t>
            </a:r>
            <a:r>
              <a:rPr lang="en-US" sz="4800" dirty="0"/>
              <a:t>encrypted </a:t>
            </a:r>
            <a:r>
              <a:rPr lang="en-US" sz="4800" dirty="0" smtClean="0"/>
              <a:t>at </a:t>
            </a:r>
            <a:r>
              <a:rPr lang="en-US" sz="4800" dirty="0"/>
              <a:t>the time of </a:t>
            </a:r>
            <a:r>
              <a:rPr lang="en-US" sz="4800" dirty="0" smtClean="0"/>
              <a:t>submission.</a:t>
            </a:r>
          </a:p>
          <a:p>
            <a:r>
              <a:rPr lang="en-US" sz="4800" dirty="0"/>
              <a:t>Both offline and online payment options</a:t>
            </a:r>
            <a:r>
              <a:rPr lang="en-US" sz="4800" dirty="0" smtClean="0"/>
              <a:t>.</a:t>
            </a:r>
            <a:endParaRPr lang="en-US" sz="4800" dirty="0"/>
          </a:p>
          <a:p>
            <a:pPr marL="0" lvl="0" indent="0">
              <a:buNone/>
            </a:pPr>
            <a:endParaRPr lang="en-US" dirty="0" smtClean="0">
              <a:latin typeface="Cambria" pitchFamily="18" charset="0"/>
            </a:endParaRPr>
          </a:p>
        </p:txBody>
      </p:sp>
      <p:pic>
        <p:nvPicPr>
          <p:cNvPr id="4" name="Picture 5" descr="ZPPA Logo (JPEG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506894"/>
            <a:ext cx="852487" cy="351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53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4413</TotalTime>
  <Words>784</Words>
  <Application>Microsoft Office PowerPoint</Application>
  <PresentationFormat>On-screen Show (4:3)</PresentationFormat>
  <Paragraphs>159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Presentation Outline</vt:lpstr>
      <vt:lpstr>What Drives ZPPA?</vt:lpstr>
      <vt:lpstr>Challenges/Limitations of Current Manual Public Procurement Method</vt:lpstr>
      <vt:lpstr>Challenges/Limitations of Current Manual Public Procurement Method….contd</vt:lpstr>
      <vt:lpstr>E-GP System - A Solution to Our Challenges</vt:lpstr>
      <vt:lpstr>E-GP System Access Diagram</vt:lpstr>
      <vt:lpstr>Objectives of the E-GP System</vt:lpstr>
      <vt:lpstr>Benefits of E-GP to Bidders</vt:lpstr>
      <vt:lpstr>Benefits of E-GP to PEs</vt:lpstr>
      <vt:lpstr>Benefits of E-GP to ZPPA</vt:lpstr>
      <vt:lpstr>Benefits of E-GP to Government</vt:lpstr>
      <vt:lpstr>E-GP System Important Steps</vt:lpstr>
      <vt:lpstr>Integration of E-GP with other Systems</vt:lpstr>
      <vt:lpstr>Target Implementation Period</vt:lpstr>
      <vt:lpstr>Important Considerations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GOVERNMENT PROCUREMENT SYSTEM (EGP)</dc:title>
  <dc:creator>john chipandwe</dc:creator>
  <cp:lastModifiedBy>ZPPA</cp:lastModifiedBy>
  <cp:revision>144</cp:revision>
  <dcterms:created xsi:type="dcterms:W3CDTF">2015-03-05T13:35:36Z</dcterms:created>
  <dcterms:modified xsi:type="dcterms:W3CDTF">2016-04-27T06:52:46Z</dcterms:modified>
</cp:coreProperties>
</file>